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6" r:id="rId1"/>
  </p:sldMasterIdLst>
  <p:notesMasterIdLst>
    <p:notesMasterId r:id="rId37"/>
  </p:notesMasterIdLst>
  <p:sldIdLst>
    <p:sldId id="256" r:id="rId2"/>
    <p:sldId id="257" r:id="rId3"/>
    <p:sldId id="259" r:id="rId4"/>
    <p:sldId id="292" r:id="rId5"/>
    <p:sldId id="293" r:id="rId6"/>
    <p:sldId id="279" r:id="rId7"/>
    <p:sldId id="301" r:id="rId8"/>
    <p:sldId id="280" r:id="rId9"/>
    <p:sldId id="281" r:id="rId10"/>
    <p:sldId id="261" r:id="rId11"/>
    <p:sldId id="282" r:id="rId12"/>
    <p:sldId id="290" r:id="rId13"/>
    <p:sldId id="283" r:id="rId14"/>
    <p:sldId id="263" r:id="rId15"/>
    <p:sldId id="264" r:id="rId16"/>
    <p:sldId id="265" r:id="rId17"/>
    <p:sldId id="266" r:id="rId18"/>
    <p:sldId id="267" r:id="rId19"/>
    <p:sldId id="289" r:id="rId20"/>
    <p:sldId id="291" r:id="rId21"/>
    <p:sldId id="268" r:id="rId22"/>
    <p:sldId id="269" r:id="rId23"/>
    <p:sldId id="270" r:id="rId24"/>
    <p:sldId id="271" r:id="rId25"/>
    <p:sldId id="273" r:id="rId26"/>
    <p:sldId id="302" r:id="rId27"/>
    <p:sldId id="296" r:id="rId28"/>
    <p:sldId id="284" r:id="rId29"/>
    <p:sldId id="286" r:id="rId30"/>
    <p:sldId id="287" r:id="rId31"/>
    <p:sldId id="299" r:id="rId32"/>
    <p:sldId id="294" r:id="rId33"/>
    <p:sldId id="300" r:id="rId34"/>
    <p:sldId id="297" r:id="rId35"/>
    <p:sldId id="288" r:id="rId36"/>
  </p:sldIdLst>
  <p:sldSz cx="18288000" cy="10287000"/>
  <p:notesSz cx="6858000" cy="9144000"/>
  <p:embeddedFontLst>
    <p:embeddedFont>
      <p:font typeface="맑은 고딕" panose="020B0503020000020004" pitchFamily="50" charset="-127"/>
      <p:regular r:id="rId38"/>
      <p:bold r:id="rId39"/>
    </p:embeddedFont>
    <p:embeddedFont>
      <p:font typeface="맑은 고딕 Semilight" panose="020B0502040204020203" pitchFamily="50" charset="-127"/>
      <p:regular r:id="rId40"/>
    </p:embeddedFont>
    <p:embeddedFont>
      <p:font typeface="한컴산뜻돋움" panose="02000000000000000000" pitchFamily="2" charset="-127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4" autoAdjust="0"/>
    <p:restoredTop sz="94622" autoAdjust="0"/>
  </p:normalViewPr>
  <p:slideViewPr>
    <p:cSldViewPr>
      <p:cViewPr varScale="1">
        <p:scale>
          <a:sx n="56" d="100"/>
          <a:sy n="56" d="100"/>
        </p:scale>
        <p:origin x="186" y="33"/>
      </p:cViewPr>
      <p:guideLst>
        <p:guide orient="horz" pos="3239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9.png"/><Relationship Id="rId7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9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9.png"/><Relationship Id="rId7" Type="http://schemas.openxmlformats.org/officeDocument/2006/relationships/image" Target="../media/image4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9.png"/><Relationship Id="rId7" Type="http://schemas.openxmlformats.org/officeDocument/2006/relationships/image" Target="../media/image4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5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9.png"/><Relationship Id="rId7" Type="http://schemas.openxmlformats.org/officeDocument/2006/relationships/image" Target="../media/image5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61.png"/><Relationship Id="rId10" Type="http://schemas.openxmlformats.org/officeDocument/2006/relationships/image" Target="../media/image9.png"/><Relationship Id="rId4" Type="http://schemas.openxmlformats.org/officeDocument/2006/relationships/image" Target="../media/image60.png"/><Relationship Id="rId9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601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44700" y="8966200"/>
            <a:ext cx="15316200" cy="1435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71800" y="8966200"/>
            <a:ext cx="15316200" cy="143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19800" y="3149600"/>
            <a:ext cx="6248400" cy="711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19800" y="3149600"/>
            <a:ext cx="62484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19800" y="3848100"/>
            <a:ext cx="62484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775700" y="6134100"/>
            <a:ext cx="7366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096000" y="3302000"/>
            <a:ext cx="6083300" cy="393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ko-KR" sz="2200" b="1" i="0" u="none" strike="noStrike" spc="-100" dirty="0">
                <a:solidFill>
                  <a:srgbClr val="222A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제</a:t>
            </a:r>
            <a:r>
              <a:rPr lang="en-US" sz="2200" b="1" i="0" u="none" strike="noStrike" spc="-100" dirty="0">
                <a:solidFill>
                  <a:srgbClr val="222A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5</a:t>
            </a:r>
            <a:r>
              <a:rPr lang="ko-KR" sz="2200" b="1" i="0" u="none" strike="noStrike" spc="-100" dirty="0">
                <a:solidFill>
                  <a:srgbClr val="222A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회</a:t>
            </a:r>
            <a:r>
              <a:rPr lang="en-US" sz="2200" b="1" i="0" u="none" strike="noStrike" spc="-100" dirty="0">
                <a:solidFill>
                  <a:srgbClr val="222A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sz="2200" b="1" i="0" u="none" strike="noStrike" spc="-100" dirty="0">
                <a:solidFill>
                  <a:srgbClr val="222A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디지털</a:t>
            </a:r>
            <a:r>
              <a:rPr lang="en-US" sz="2200" b="1" i="0" u="none" strike="noStrike" spc="-100" dirty="0">
                <a:solidFill>
                  <a:srgbClr val="222A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sz="2200" b="1" i="0" u="none" strike="noStrike" spc="-100" dirty="0">
                <a:solidFill>
                  <a:srgbClr val="222A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신기술</a:t>
            </a:r>
            <a:r>
              <a:rPr lang="en-US" sz="2200" b="1" i="0" u="none" strike="noStrike" spc="-100" dirty="0">
                <a:solidFill>
                  <a:srgbClr val="222A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sz="2200" b="1" i="0" u="none" strike="noStrike" spc="-100" dirty="0">
                <a:solidFill>
                  <a:srgbClr val="222A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아이디어</a:t>
            </a:r>
            <a:r>
              <a:rPr lang="en-US" sz="2200" b="1" i="0" u="none" strike="noStrike" spc="-100" dirty="0">
                <a:solidFill>
                  <a:srgbClr val="222A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sz="2200" b="1" i="0" u="none" strike="noStrike" spc="-100" dirty="0">
                <a:solidFill>
                  <a:srgbClr val="222A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경진대회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43250" y="4146549"/>
            <a:ext cx="12001500" cy="1993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11200" b="1" i="0" u="none" strike="noStrike" spc="-70" dirty="0">
                <a:solidFill>
                  <a:srgbClr val="222A2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 White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05500" y="6375400"/>
            <a:ext cx="64770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ko-KR" sz="1800" b="1" i="0" u="none" strike="noStrike" spc="-100" dirty="0">
                <a:solidFill>
                  <a:srgbClr val="222A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사회</a:t>
            </a:r>
            <a:r>
              <a:rPr lang="en-US" sz="1800" b="1" i="0" u="none" strike="noStrike" spc="-100" dirty="0">
                <a:solidFill>
                  <a:srgbClr val="222A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-17 </a:t>
            </a:r>
            <a:r>
              <a:rPr lang="ko-KR" sz="1800" b="1" i="0" u="none" strike="noStrike" spc="-100" dirty="0">
                <a:solidFill>
                  <a:srgbClr val="222A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유가은</a:t>
            </a:r>
            <a:r>
              <a:rPr lang="en-US" sz="1800" b="1" i="0" u="none" strike="noStrike" spc="-100" dirty="0">
                <a:solidFill>
                  <a:srgbClr val="222A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 </a:t>
            </a:r>
            <a:r>
              <a:rPr lang="ko-KR" sz="1800" b="1" i="0" u="none" strike="noStrike" spc="-100" dirty="0" err="1">
                <a:solidFill>
                  <a:srgbClr val="222A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신성준</a:t>
            </a:r>
            <a:endParaRPr lang="ko-KR" sz="1800" b="1" i="0" u="none" strike="noStrike" spc="-100" dirty="0">
              <a:solidFill>
                <a:srgbClr val="222A2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0"/>
            <a:ext cx="17335500" cy="981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22400" y="3327400"/>
            <a:ext cx="5257800" cy="462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816600" y="3314700"/>
            <a:ext cx="6172200" cy="462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988800" y="3314700"/>
            <a:ext cx="4597400" cy="4597400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1193800" y="406400"/>
            <a:ext cx="9067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lang="en-US" altLang="ko-KR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1</a:t>
            </a: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lang="ko-KR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아이디어</a:t>
            </a: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 </a:t>
            </a:r>
            <a:r>
              <a:rPr lang="ko-KR" alt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기획 </a:t>
            </a:r>
            <a:r>
              <a:rPr lang="en-US" altLang="ko-KR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-</a:t>
            </a:r>
            <a:r>
              <a:rPr lang="ko-KR" alt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 시장 조사</a:t>
            </a:r>
          </a:p>
        </p:txBody>
      </p:sp>
      <p:pic>
        <p:nvPicPr>
          <p:cNvPr id="15" name="Picture 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93800" y="1790700"/>
            <a:ext cx="648081" cy="648081"/>
          </a:xfrm>
          <a:prstGeom prst="rect">
            <a:avLst/>
          </a:prstGeom>
        </p:spPr>
      </p:pic>
      <p:sp>
        <p:nvSpPr>
          <p:cNvPr id="16" name="TextBox 11"/>
          <p:cNvSpPr txBox="1"/>
          <p:nvPr/>
        </p:nvSpPr>
        <p:spPr>
          <a:xfrm>
            <a:off x="2057400" y="1790700"/>
            <a:ext cx="52197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sz="35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latin typeface="맑은 고딕"/>
                <a:ea typeface="맑은 고딕"/>
                <a:cs typeface="맑은 고딕 Semilight"/>
              </a:rPr>
              <a:t>담배꽁초</a:t>
            </a:r>
            <a:r>
              <a:rPr kumimoji="0" lang="ko-KR" altLang="en-US" sz="35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latin typeface="맑은 고딕"/>
                <a:ea typeface="맑은 고딕"/>
                <a:cs typeface="맑은 고딕 Semilight"/>
              </a:rPr>
              <a:t> 수거함 설치</a:t>
            </a:r>
            <a:endParaRPr kumimoji="0" lang="ko-KR" altLang="en-US" sz="3500" b="1" i="0" u="none" strike="noStrike" kern="1200" cap="none" spc="-300" normalizeH="0" baseline="0"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17" name="TextBox 12"/>
          <p:cNvSpPr txBox="1"/>
          <p:nvPr/>
        </p:nvSpPr>
        <p:spPr>
          <a:xfrm>
            <a:off x="1371600" y="1937455"/>
            <a:ext cx="341488" cy="31044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166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rPr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0"/>
            <a:ext cx="17335500" cy="981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pic>
        <p:nvPicPr>
          <p:cNvPr id="15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93800" y="1790700"/>
            <a:ext cx="648081" cy="648081"/>
          </a:xfrm>
          <a:prstGeom prst="rect">
            <a:avLst/>
          </a:prstGeom>
        </p:spPr>
      </p:pic>
      <p:sp>
        <p:nvSpPr>
          <p:cNvPr id="16" name="TextBox 11"/>
          <p:cNvSpPr txBox="1"/>
          <p:nvPr/>
        </p:nvSpPr>
        <p:spPr>
          <a:xfrm>
            <a:off x="2057400" y="1790700"/>
            <a:ext cx="52197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sz="35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담배꽁초</a:t>
            </a:r>
            <a:r>
              <a:rPr kumimoji="0" lang="ko-KR" altLang="en-US" sz="35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수거 보상제</a:t>
            </a:r>
          </a:p>
        </p:txBody>
      </p:sp>
      <p:sp>
        <p:nvSpPr>
          <p:cNvPr id="17" name="TextBox 12"/>
          <p:cNvSpPr txBox="1"/>
          <p:nvPr/>
        </p:nvSpPr>
        <p:spPr>
          <a:xfrm>
            <a:off x="1371600" y="1937455"/>
            <a:ext cx="341488" cy="31044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166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02</a:t>
            </a:r>
          </a:p>
        </p:txBody>
      </p:sp>
      <p:pic>
        <p:nvPicPr>
          <p:cNvPr id="1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794000" y="2832100"/>
            <a:ext cx="4279900" cy="6172200"/>
          </a:xfrm>
          <a:prstGeom prst="rect">
            <a:avLst/>
          </a:prstGeom>
        </p:spPr>
      </p:pic>
      <p:pic>
        <p:nvPicPr>
          <p:cNvPr id="1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318500" y="2857500"/>
            <a:ext cx="7175500" cy="6121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93800" y="406400"/>
            <a:ext cx="9067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lang="en-US" altLang="ko-KR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1</a:t>
            </a: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lang="ko-KR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아이디어</a:t>
            </a: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 </a:t>
            </a:r>
            <a:r>
              <a:rPr lang="ko-KR" alt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기획 </a:t>
            </a:r>
            <a:r>
              <a:rPr lang="en-US" altLang="ko-KR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-</a:t>
            </a:r>
            <a:r>
              <a:rPr lang="ko-KR" alt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 시장 조사</a:t>
            </a:r>
            <a:endParaRPr kumimoji="0" lang="ko-KR" altLang="en-US" sz="3100" b="1" i="0" u="none" strike="noStrike" kern="1200" cap="none" spc="-300" normalizeH="0" baseline="0">
              <a:solidFill>
                <a:srgbClr val="F1F1F3"/>
              </a:solidFill>
              <a:latin typeface="맑은 고딕"/>
              <a:ea typeface="맑은 고딕"/>
              <a:cs typeface="맑은 고딕 Semi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0"/>
            <a:ext cx="17335500" cy="981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pic>
        <p:nvPicPr>
          <p:cNvPr id="15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93800" y="1790700"/>
            <a:ext cx="648081" cy="648081"/>
          </a:xfrm>
          <a:prstGeom prst="rect">
            <a:avLst/>
          </a:prstGeom>
        </p:spPr>
      </p:pic>
      <p:sp>
        <p:nvSpPr>
          <p:cNvPr id="16" name="TextBox 11"/>
          <p:cNvSpPr txBox="1"/>
          <p:nvPr/>
        </p:nvSpPr>
        <p:spPr>
          <a:xfrm>
            <a:off x="2057400" y="1790700"/>
            <a:ext cx="52197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5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빗물받이 관리 시스템</a:t>
            </a:r>
            <a:endParaRPr kumimoji="0" lang="ko-KR" altLang="en-US" sz="3500" b="1" i="0" u="none" strike="noStrike" kern="1200" cap="none" spc="-300" normalizeH="0" baseline="0"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17" name="TextBox 12"/>
          <p:cNvSpPr txBox="1"/>
          <p:nvPr/>
        </p:nvSpPr>
        <p:spPr>
          <a:xfrm>
            <a:off x="1371600" y="1937455"/>
            <a:ext cx="341488" cy="31044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166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03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981199" y="3184686"/>
            <a:ext cx="7369178" cy="54640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890104" y="3330774"/>
            <a:ext cx="6569096" cy="517183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93800" y="406400"/>
            <a:ext cx="9067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lang="en-US" altLang="ko-KR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1</a:t>
            </a: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lang="ko-KR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아이디어</a:t>
            </a: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 </a:t>
            </a:r>
            <a:r>
              <a:rPr lang="ko-KR" alt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기획 </a:t>
            </a:r>
            <a:r>
              <a:rPr lang="en-US" altLang="ko-KR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-</a:t>
            </a:r>
            <a:r>
              <a:rPr lang="ko-KR" alt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 시장 조사</a:t>
            </a:r>
            <a:endParaRPr kumimoji="0" lang="ko-KR" altLang="en-US" sz="3100" b="1" i="0" u="none" strike="noStrike" kern="1200" cap="none" spc="-300" normalizeH="0" baseline="0">
              <a:solidFill>
                <a:srgbClr val="F1F1F3"/>
              </a:solidFill>
              <a:latin typeface="맑은 고딕"/>
              <a:ea typeface="맑은 고딕"/>
              <a:cs typeface="맑은 고딕 Semi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0"/>
            <a:ext cx="17335500" cy="981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514600" y="2291794"/>
            <a:ext cx="6029323" cy="452199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51790" y="2301319"/>
            <a:ext cx="5931135" cy="444238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99586" y="7526655"/>
            <a:ext cx="17288828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ko-KR" altLang="en-US" sz="4400" b="1" i="0" u="none" strike="noStrike" kern="1200" cap="none" spc="-280" normalizeH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맑은 고딕 Semilight"/>
              </a:rPr>
              <a:t>담배꽁초 무단투기 문제는 여전히 심각한 단계</a:t>
            </a:r>
            <a:endParaRPr kumimoji="0" lang="ko-KR" altLang="en-US" sz="4200" b="1" i="0" u="none" strike="noStrike" kern="1200" cap="none" spc="-280" normalizeH="0">
              <a:ln w="9525"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0688" y="8470900"/>
            <a:ext cx="17754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altLang="ko-KR" sz="4000" b="1" i="0" u="none" strike="noStrike" kern="1200" cap="none" spc="-280" normalizeH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맑은 고딕 Semilight"/>
              </a:rPr>
              <a:t>⇒</a:t>
            </a:r>
            <a:r>
              <a:rPr kumimoji="0" lang="ko-KR" altLang="en-US" sz="4000" b="1" i="0" u="none" strike="noStrike" kern="1200" cap="none" spc="-280" normalizeH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맑은 고딕 Semilight"/>
              </a:rPr>
              <a:t> 흡연자들이 담배꽁초 수거함을 적극적으로 활용할 수 있도록 하는 개선책 필요</a:t>
            </a:r>
            <a:endParaRPr kumimoji="0" lang="ko-KR" altLang="en-US" sz="4000" b="1" i="0" u="none" strike="noStrike" kern="1200" cap="none" spc="-280" normalizeH="0">
              <a:solidFill>
                <a:srgbClr val="000000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93800" y="406400"/>
            <a:ext cx="9067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lang="en-US" altLang="ko-KR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1</a:t>
            </a: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lang="ko-KR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아이디어</a:t>
            </a: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 </a:t>
            </a:r>
            <a:r>
              <a:rPr lang="ko-KR" alt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기획 </a:t>
            </a:r>
            <a:r>
              <a:rPr lang="en-US" altLang="ko-KR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-</a:t>
            </a:r>
            <a:r>
              <a:rPr lang="ko-KR" alt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 시장 조사</a:t>
            </a:r>
            <a:endParaRPr kumimoji="0" lang="ko-KR" altLang="en-US" sz="3100" b="1" i="0" u="none" strike="noStrike" kern="1200" cap="none" spc="-300" normalizeH="0" baseline="0">
              <a:solidFill>
                <a:srgbClr val="F1F1F3"/>
              </a:solidFill>
              <a:latin typeface="맑은 고딕"/>
              <a:ea typeface="맑은 고딕"/>
              <a:cs typeface="맑은 고딕 Semi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0"/>
            <a:ext cx="17335500" cy="981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17871" y="2198688"/>
            <a:ext cx="13836589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1.</a:t>
            </a:r>
            <a:r>
              <a:rPr lang="ko-KR" alt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수거함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에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부착된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QR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코드를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어플로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촬영하면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투입구가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열린다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7871" y="3671094"/>
            <a:ext cx="13836589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2.</a:t>
            </a:r>
            <a:r>
              <a:rPr lang="ko-KR" alt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투입구가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열릴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때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PIR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센서를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통해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alt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동작을 감지해 신호를 보낸다</a:t>
            </a:r>
            <a:endParaRPr lang="ko-KR" altLang="en-US" sz="3300" b="1" i="0" u="none" strike="noStrike" spc="-150"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7871" y="5143500"/>
            <a:ext cx="15852258" cy="56515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3.</a:t>
            </a:r>
            <a:r>
              <a:rPr lang="ko-KR" alt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판막이로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막힌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공간에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담배꽁초가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놓이게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되며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,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이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때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ESP32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로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담배꽁초를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 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촬영한다</a:t>
            </a:r>
            <a:endParaRPr lang="ko-KR" sz="3300" b="1" i="0" u="none" strike="noStrike" spc="-150"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7871" y="6558756"/>
            <a:ext cx="16738600" cy="72072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4.</a:t>
            </a:r>
            <a:r>
              <a:rPr lang="ko-KR" alt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촬영된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사진을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CNN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모델을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통해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alt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식별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하고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, </a:t>
            </a:r>
            <a:r>
              <a:rPr lang="ko-KR" alt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식별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결과에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따라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alt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지역화폐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포인트를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적립한다</a:t>
            </a:r>
            <a:endParaRPr lang="ko-KR" sz="3300" b="1" i="0" u="none" strike="noStrike" spc="-150"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17871" y="8129588"/>
            <a:ext cx="13836589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5.</a:t>
            </a:r>
            <a:r>
              <a:rPr lang="ko-KR" alt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식별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결과에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관계없이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투입된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쓰레기는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모두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alt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수거함 내부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로</a:t>
            </a:r>
            <a:r>
              <a:rPr lang="en-US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300" b="1" i="0" u="none" strike="noStrike" spc="-15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이동한다</a:t>
            </a:r>
            <a:endParaRPr lang="ko-KR" sz="3300" b="1" i="0" u="none" strike="noStrike" spc="-150"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1193800" y="406400"/>
            <a:ext cx="42164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2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kumimoji="0" 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아이디어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및 기술 설명</a:t>
            </a:r>
            <a:endParaRPr kumimoji="0" lang="ko-KR" altLang="en-US" sz="3100" b="1" i="0" u="none" strike="noStrike" kern="1200" cap="none" spc="-300" normalizeH="0" baseline="0">
              <a:solidFill>
                <a:srgbClr val="F1F1F3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0"/>
            <a:ext cx="17335500" cy="981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295544" y="2559050"/>
            <a:ext cx="9696912" cy="5168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654300" y="8483600"/>
            <a:ext cx="129794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담배꽁초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이미지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데이터셋을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구축하여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이미지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분류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모델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개발</a:t>
            </a:r>
            <a:endParaRPr lang="ko-KR" sz="4000" b="1" i="0" u="none" strike="noStrike" spc="-300"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3800" y="406400"/>
            <a:ext cx="42164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2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kumimoji="0" 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아이디어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및 기술 설명</a:t>
            </a:r>
            <a:endParaRPr kumimoji="0" lang="ko-KR" altLang="en-US" sz="3100" b="1" i="0" u="none" strike="noStrike" kern="1200" cap="none" spc="-300" normalizeH="0" baseline="0">
              <a:solidFill>
                <a:srgbClr val="F1F1F3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0"/>
            <a:ext cx="17335500" cy="981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962900" y="1803400"/>
            <a:ext cx="3263900" cy="617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039600" y="1841500"/>
            <a:ext cx="3098800" cy="6172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79575" y="8559800"/>
            <a:ext cx="1583055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어플을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통한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QR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코드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스캔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,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인근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alt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수거함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찾기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,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포인트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송금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alt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등의 기능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구현</a:t>
            </a:r>
            <a:endParaRPr lang="ko-KR" sz="4000" b="1" i="0" u="none" strike="noStrike" spc="-300"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12" name="TextBox 17"/>
          <p:cNvSpPr txBox="1"/>
          <p:nvPr/>
        </p:nvSpPr>
        <p:spPr>
          <a:xfrm>
            <a:off x="990600" y="1778000"/>
            <a:ext cx="25146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1" i="0" u="none" strike="noStrike" kern="1200" cap="none" normalizeH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Kotlin</a:t>
            </a:r>
            <a:r>
              <a:rPr kumimoji="0" lang="ko-KR" altLang="en-US" sz="2400" b="1" i="0" u="none" strike="noStrike" kern="1200" cap="none" spc="-15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으로 개발한</a:t>
            </a:r>
          </a:p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0" u="none" strike="noStrike" kern="1200" cap="none" spc="-15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임시 어플리케이션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57600" y="1813080"/>
            <a:ext cx="3375906" cy="621387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93800" y="406400"/>
            <a:ext cx="46736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2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kumimoji="0" 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아이디어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및 기술 설명</a:t>
            </a:r>
            <a:endParaRPr kumimoji="0" lang="ko-KR" altLang="en-US" sz="3100" b="1" i="0" u="none" strike="noStrike" kern="1200" cap="none" spc="-300" normalizeH="0" baseline="0">
              <a:solidFill>
                <a:srgbClr val="F1F1F3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2600" y="0"/>
            <a:ext cx="17335500" cy="981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84350" y="7962900"/>
            <a:ext cx="14719300" cy="1155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0000"/>
              </a:lnSpc>
              <a:defRPr/>
            </a:pP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투입구가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열리면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아두이노의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PIR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센서를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사용해</a:t>
            </a:r>
          </a:p>
          <a:p>
            <a:pPr lvl="0" algn="ctr">
              <a:lnSpc>
                <a:spcPct val="110000"/>
              </a:lnSpc>
              <a:defRPr/>
            </a:pPr>
            <a:r>
              <a:rPr lang="ko-KR" alt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동작을 감지하고</a:t>
            </a:r>
            <a:r>
              <a:rPr lang="en-US" alt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,</a:t>
            </a:r>
            <a:r>
              <a:rPr lang="ko-KR" alt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ESP32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를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통해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촬영</a:t>
            </a:r>
          </a:p>
        </p:txBody>
      </p:sp>
      <p:pic>
        <p:nvPicPr>
          <p:cNvPr id="10" name="제목 없는 동영상 - Clipchamp로 제작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tretch>
            <a:fillRect/>
          </a:stretch>
        </p:blipFill>
        <p:spPr>
          <a:xfrm>
            <a:off x="3924300" y="1790700"/>
            <a:ext cx="10439400" cy="587216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93800" y="406400"/>
            <a:ext cx="50546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2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kumimoji="0" 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아이디어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및 기술 설명</a:t>
            </a:r>
            <a:endParaRPr kumimoji="0" lang="ko-KR" altLang="en-US" sz="3100" b="1" i="0" u="none" strike="noStrike" kern="1200" cap="none" spc="-300" normalizeH="0" baseline="0">
              <a:solidFill>
                <a:srgbClr val="F1F1F3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06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0"/>
            <a:ext cx="17335500" cy="981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05100" y="2425700"/>
            <a:ext cx="5930900" cy="4914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93300" y="2438400"/>
            <a:ext cx="5676900" cy="4914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654300" y="7950200"/>
            <a:ext cx="12979400" cy="1155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0000"/>
              </a:lnSpc>
              <a:defRPr/>
            </a:pPr>
            <a:r>
              <a:rPr lang="en-US" sz="4000" b="0" i="0" u="none" strike="noStrike">
                <a:solidFill>
                  <a:srgbClr val="222A20"/>
                </a:solidFill>
                <a:latin typeface="맑은 고딕"/>
                <a:ea typeface="맑은 고딕"/>
              </a:rPr>
              <a:t> 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촬영된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이미지를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en-US" alt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CNN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모델로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분류하고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, </a:t>
            </a:r>
          </a:p>
          <a:p>
            <a:pPr lvl="0" algn="ctr">
              <a:lnSpc>
                <a:spcPct val="110000"/>
              </a:lnSpc>
              <a:defRPr/>
            </a:pP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담배꽁초가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맞으면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포인트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적립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1193800" y="406400"/>
            <a:ext cx="52832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2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kumimoji="0" 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아이디어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및 기술 설명</a:t>
            </a:r>
            <a:endParaRPr kumimoji="0" lang="ko-KR" altLang="en-US" sz="3100" b="1" i="0" u="none" strike="noStrike" kern="1200" cap="none" spc="-300" normalizeH="0" baseline="0">
              <a:solidFill>
                <a:srgbClr val="F1F1F3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0"/>
            <a:ext cx="17335500" cy="981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sp>
        <p:nvSpPr>
          <p:cNvPr id="10" name="TextBox 8"/>
          <p:cNvSpPr txBox="1"/>
          <p:nvPr/>
        </p:nvSpPr>
        <p:spPr>
          <a:xfrm>
            <a:off x="2654300" y="8496300"/>
            <a:ext cx="129794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수거함 </a:t>
            </a:r>
            <a:r>
              <a:rPr kumimoji="0" lang="ko-KR" sz="40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구상도</a:t>
            </a:r>
            <a:r>
              <a:rPr kumimoji="0" lang="en-US" sz="40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- </a:t>
            </a:r>
            <a:r>
              <a:rPr kumimoji="0" lang="ko-KR" altLang="en-US" sz="40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외관</a:t>
            </a:r>
            <a:endParaRPr kumimoji="0" lang="ko-KR" altLang="en-US" sz="4000" b="1" i="0" u="none" strike="noStrike" kern="1200" cap="none" spc="-300" normalizeH="0" baseline="0"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86099" y="2290741"/>
            <a:ext cx="5695992" cy="57055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448800" y="2271690"/>
            <a:ext cx="5657891" cy="574361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93800" y="406400"/>
            <a:ext cx="45212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2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kumimoji="0" 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아이디어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및 기술 설명</a:t>
            </a:r>
            <a:endParaRPr kumimoji="0" lang="ko-KR" altLang="en-US" sz="3100" b="1" i="0" u="none" strike="noStrike" kern="1200" cap="none" spc="-300" normalizeH="0" baseline="0">
              <a:solidFill>
                <a:srgbClr val="F1F1F3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9867900"/>
            <a:ext cx="182880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0800000">
            <a:off x="14998700" y="9867900"/>
            <a:ext cx="3289300" cy="41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93800" y="2806700"/>
            <a:ext cx="7721600" cy="612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93800" y="2806700"/>
            <a:ext cx="77216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93800" y="8915400"/>
            <a:ext cx="77216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6799" y="5828086"/>
            <a:ext cx="8077200" cy="2661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905000" y="4152900"/>
            <a:ext cx="648081" cy="64808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93800" y="2222500"/>
            <a:ext cx="6527800" cy="609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193800" y="2222500"/>
            <a:ext cx="609600" cy="609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905000" y="7010019"/>
            <a:ext cx="648081" cy="64808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85300" y="2819400"/>
            <a:ext cx="7721600" cy="6121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372600" y="2806700"/>
            <a:ext cx="77216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372600" y="8915400"/>
            <a:ext cx="77216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144000" y="5829300"/>
            <a:ext cx="8077200" cy="2661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007600" y="4157550"/>
            <a:ext cx="648081" cy="648081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982200" y="6926151"/>
            <a:ext cx="648081" cy="648081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193800" y="406400"/>
            <a:ext cx="3860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00. </a:t>
            </a:r>
            <a:r>
              <a:rPr lang="ko-KR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806700" y="4216782"/>
            <a:ext cx="5219700" cy="431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altLang="en-US" sz="28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아이디어 기획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32000" y="4343782"/>
            <a:ext cx="406400" cy="228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66000"/>
              </a:lnSpc>
              <a:defRPr/>
            </a:pPr>
            <a:r>
              <a:rPr lang="en-US" sz="2000" b="1" i="0" u="none" strike="noStrike"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rPr>
              <a:t>01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33600" y="2349500"/>
            <a:ext cx="45339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sz="2300" b="1" i="0" u="none" strike="noStrike" spc="-100">
                <a:solidFill>
                  <a:srgbClr val="FFFFFF"/>
                </a:solidFill>
                <a:latin typeface="맑은 고딕"/>
                <a:ea typeface="맑은 고딕"/>
              </a:rPr>
              <a:t>발표</a:t>
            </a:r>
            <a:r>
              <a:rPr lang="en-US" sz="2300" b="1" i="0" u="none" strike="noStrike" spc="-10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lang="ko-KR" sz="2300" b="1" i="0" u="none" strike="noStrike" spc="-100">
                <a:solidFill>
                  <a:srgbClr val="FFFFFF"/>
                </a:solidFill>
                <a:latin typeface="맑은 고딕"/>
                <a:ea typeface="맑은 고딕"/>
              </a:rPr>
              <a:t>순서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806700" y="7073900"/>
            <a:ext cx="5219700" cy="431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sz="28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아이디어</a:t>
            </a:r>
            <a:r>
              <a:rPr lang="ko-KR" altLang="en-US" sz="28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및 기술</a:t>
            </a:r>
            <a:r>
              <a:rPr lang="en-US" sz="28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altLang="en-US" sz="28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057400" y="7188200"/>
            <a:ext cx="330200" cy="241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66000"/>
              </a:lnSpc>
              <a:defRPr/>
            </a:pPr>
            <a:r>
              <a:rPr lang="en-US" sz="2000" b="1" i="0" u="none" strike="noStrike"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rPr>
              <a:t>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909300" y="4229100"/>
            <a:ext cx="5219700" cy="431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sz="28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사업화</a:t>
            </a:r>
            <a:r>
              <a:rPr lang="en-US" sz="28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28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추진</a:t>
            </a:r>
            <a:r>
              <a:rPr lang="en-US" sz="28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28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전략</a:t>
            </a:r>
            <a:r>
              <a:rPr lang="en-US" sz="28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28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및</a:t>
            </a:r>
            <a:r>
              <a:rPr lang="en-US" sz="28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28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운영</a:t>
            </a:r>
            <a:r>
              <a:rPr lang="en-US" sz="28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28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계획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982200" y="4305300"/>
            <a:ext cx="685800" cy="304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66000"/>
              </a:lnSpc>
              <a:defRPr/>
            </a:pPr>
            <a:r>
              <a:rPr lang="en-US" sz="2000" b="1" i="0" u="none" strike="noStrike"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rPr>
              <a:t>0</a:t>
            </a:r>
            <a:r>
              <a:rPr lang="en-US" altLang="ko-KR" sz="2000" b="1" i="0" u="none" strike="noStrike"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rPr>
              <a:t>3</a:t>
            </a:r>
            <a:endParaRPr lang="en-US" sz="2000" b="1" i="0" u="none" strike="noStrike">
              <a:solidFill>
                <a:srgbClr val="FFFFFF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845800" y="6997700"/>
            <a:ext cx="5270500" cy="431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sz="28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기대효과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058400" y="7099300"/>
            <a:ext cx="469900" cy="254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66000"/>
              </a:lnSpc>
              <a:defRPr/>
            </a:pPr>
            <a:r>
              <a:rPr lang="en-US" sz="2000" b="1" i="0" u="none" strike="noStrike"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rPr>
              <a:t>0</a:t>
            </a:r>
            <a:r>
              <a:rPr lang="en-US" altLang="ko-KR" sz="2000" b="1" i="0" u="none" strike="noStrike"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0"/>
            <a:ext cx="17335500" cy="981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sp>
        <p:nvSpPr>
          <p:cNvPr id="10" name="TextBox 8"/>
          <p:cNvSpPr txBox="1"/>
          <p:nvPr/>
        </p:nvSpPr>
        <p:spPr>
          <a:xfrm>
            <a:off x="2654300" y="8496300"/>
            <a:ext cx="129794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수거함 </a:t>
            </a:r>
            <a:r>
              <a:rPr kumimoji="0" lang="ko-KR" sz="40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구상도</a:t>
            </a:r>
            <a:r>
              <a:rPr kumimoji="0" lang="en-US" sz="40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- </a:t>
            </a:r>
            <a:r>
              <a:rPr kumimoji="0" lang="ko-KR" altLang="en-US" sz="40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외관</a:t>
            </a:r>
            <a:endParaRPr kumimoji="0" lang="ko-KR" altLang="en-US" sz="4000" b="1" i="0" u="none" strike="noStrike" kern="1200" cap="none" spc="-300" normalizeH="0" baseline="0"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rcRect l="20200" t="4890" r="19190" b="10200"/>
          <a:stretch>
            <a:fillRect/>
          </a:stretch>
        </p:blipFill>
        <p:spPr>
          <a:xfrm>
            <a:off x="6974086" y="2057399"/>
            <a:ext cx="4339828" cy="6172200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rot="10800000">
            <a:off x="9982200" y="5143500"/>
            <a:ext cx="2438400" cy="0"/>
          </a:xfrm>
          <a:prstGeom prst="straightConnector1">
            <a:avLst/>
          </a:prstGeom>
          <a:ln w="57150">
            <a:solidFill>
              <a:srgbClr val="24AA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/>
          <p:cNvSpPr txBox="1"/>
          <p:nvPr/>
        </p:nvSpPr>
        <p:spPr>
          <a:xfrm>
            <a:off x="914400" y="4000500"/>
            <a:ext cx="3911601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QR</a:t>
            </a:r>
            <a:r>
              <a:rPr kumimoji="0" lang="ko-KR" altLang="en-US" sz="28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코드 및 사용법 부착</a:t>
            </a:r>
            <a:endParaRPr kumimoji="0" lang="ko-KR" altLang="en-US" sz="2800" b="1" i="0" u="none" strike="noStrike" kern="1200" cap="none" spc="-300" normalizeH="0" baseline="0"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12699999" y="6350000"/>
            <a:ext cx="4521201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기타 쓰레기의 무분별한 투입을 막기위한 투입구 형태</a:t>
            </a:r>
            <a:endParaRPr kumimoji="0" lang="ko-KR" altLang="en-US" sz="2800" b="1" i="0" u="none" strike="noStrike" kern="1200" cap="none" spc="-300" normalizeH="0" baseline="0"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637885" y="2628900"/>
            <a:ext cx="4583316" cy="3429000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4953000" y="3009900"/>
            <a:ext cx="2362200" cy="0"/>
          </a:xfrm>
          <a:prstGeom prst="straightConnector1">
            <a:avLst/>
          </a:prstGeom>
          <a:noFill/>
          <a:ln w="57150" cap="flat" cmpd="sng" algn="ctr">
            <a:solidFill>
              <a:srgbClr val="24AA5A">
                <a:alpha val="100000"/>
              </a:srgbClr>
            </a:solidFill>
            <a:prstDash val="solid"/>
            <a:tailEnd type="arrow"/>
          </a:ln>
        </p:spPr>
      </p:cxn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85800" y="1943100"/>
            <a:ext cx="4422755" cy="2057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93800" y="406400"/>
            <a:ext cx="4749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2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kumimoji="0" 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아이디어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및 기술 설명</a:t>
            </a:r>
            <a:endParaRPr kumimoji="0" lang="ko-KR" altLang="en-US" sz="3100" b="1" i="0" u="none" strike="noStrike" kern="1200" cap="none" spc="-300" normalizeH="0" baseline="0">
              <a:solidFill>
                <a:srgbClr val="F1F1F3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2600" y="0"/>
            <a:ext cx="17335500" cy="981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654300" y="8496300"/>
            <a:ext cx="129794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1" i="0" u="none" strike="noStrike" kern="1200" cap="none" spc="-300" normalizeH="0" baseline="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수거함 </a:t>
            </a:r>
            <a:r>
              <a:rPr lang="ko-KR" sz="4000" b="1" i="0" u="none" strike="noStrike" spc="-30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구상도</a:t>
            </a:r>
            <a:r>
              <a:rPr lang="en-US" sz="4000" b="1" i="0" u="none" strike="noStrike" spc="-30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- </a:t>
            </a:r>
            <a:r>
              <a:rPr lang="ko-KR" sz="4000" b="1" i="0" u="none" strike="noStrike" spc="-30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투입구</a:t>
            </a:r>
          </a:p>
        </p:txBody>
      </p:sp>
      <p:pic>
        <p:nvPicPr>
          <p:cNvPr id="10" name="0000-0092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tretch>
            <a:fillRect/>
          </a:stretch>
        </p:blipFill>
        <p:spPr>
          <a:xfrm>
            <a:off x="4994413" y="1790700"/>
            <a:ext cx="8299174" cy="596503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93800" y="406400"/>
            <a:ext cx="54356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2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kumimoji="0" 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아이디어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및 기술 설명</a:t>
            </a:r>
            <a:endParaRPr kumimoji="0" lang="ko-KR" altLang="en-US" sz="3100" b="1" i="0" u="none" strike="noStrike" kern="1200" cap="none" spc="-300" normalizeH="0" baseline="0">
              <a:solidFill>
                <a:srgbClr val="F1F1F3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8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2600" y="0"/>
            <a:ext cx="17335500" cy="981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tretch>
            <a:fillRect/>
          </a:stretch>
        </p:blipFill>
        <p:spPr>
          <a:xfrm>
            <a:off x="4330700" y="2438164"/>
            <a:ext cx="9626600" cy="5410671"/>
          </a:xfrm>
          <a:prstGeom prst="rect">
            <a:avLst/>
          </a:prstGeom>
        </p:spPr>
      </p:pic>
      <p:sp>
        <p:nvSpPr>
          <p:cNvPr id="10" name="TextBox 8"/>
          <p:cNvSpPr txBox="1"/>
          <p:nvPr/>
        </p:nvSpPr>
        <p:spPr>
          <a:xfrm>
            <a:off x="2654300" y="8496300"/>
            <a:ext cx="129794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수거함 </a:t>
            </a:r>
            <a:r>
              <a:rPr kumimoji="0" lang="ko-KR" sz="40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구상도</a:t>
            </a:r>
            <a:r>
              <a:rPr kumimoji="0" lang="en-US" sz="40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- </a:t>
            </a:r>
            <a:r>
              <a:rPr kumimoji="0" lang="ko-KR" altLang="en-US" sz="40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내부</a:t>
            </a:r>
            <a:endParaRPr kumimoji="0" lang="ko-KR" altLang="en-US" sz="4000" b="1" i="0" u="none" strike="noStrike" kern="1200" cap="none" spc="-300" normalizeH="0" baseline="0"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3800" y="406400"/>
            <a:ext cx="42926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2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kumimoji="0" 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아이디어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및 기술 설명</a:t>
            </a:r>
            <a:endParaRPr kumimoji="0" lang="ko-KR" altLang="en-US" sz="3100" b="1" i="0" u="none" strike="noStrike" kern="1200" cap="none" spc="-300" normalizeH="0" baseline="0">
              <a:solidFill>
                <a:srgbClr val="F1F1F3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867900"/>
            <a:ext cx="182880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0800000">
            <a:off x="14998700" y="9867900"/>
            <a:ext cx="3289300" cy="41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4900" y="2362200"/>
            <a:ext cx="7721600" cy="646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04900" y="2362200"/>
            <a:ext cx="5372100" cy="60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04900" y="2362200"/>
            <a:ext cx="609600" cy="60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04900" y="8801100"/>
            <a:ext cx="77216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461500" y="2362200"/>
            <a:ext cx="7721600" cy="646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461500" y="2362200"/>
            <a:ext cx="5372100" cy="60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461500" y="2362200"/>
            <a:ext cx="6096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461500" y="8801100"/>
            <a:ext cx="77216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032000" y="2489200"/>
            <a:ext cx="45339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rPr>
              <a:t>딥러닝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rPr>
              <a:t>모델</a:t>
            </a:r>
            <a:endParaRPr lang="ko-KR" sz="3200" b="1" i="0" u="none" strike="noStrike" spc="-300">
              <a:solidFill>
                <a:srgbClr val="FFFFFF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388600" y="2489200"/>
            <a:ext cx="45339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rPr>
              <a:t>아두이노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rPr>
              <a:t>기반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rPr>
              <a:t>제어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rPr>
              <a:t> </a:t>
            </a:r>
            <a:endParaRPr lang="ko-KR" sz="3200" b="1" i="0" u="none" strike="noStrike" spc="-300">
              <a:ln w="9525"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98600" y="3465231"/>
            <a:ext cx="7035800" cy="475615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342900" lvl="0" indent="-342900" algn="l">
              <a:lnSpc>
                <a:spcPct val="130000"/>
              </a:lnSpc>
              <a:buClr>
                <a:srgbClr val="222A20"/>
              </a:buClr>
              <a:buFont typeface="Arial"/>
              <a:buChar char="●"/>
              <a:defRPr/>
            </a:pP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담배꽁초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인식을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위해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CNN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모델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사용</a:t>
            </a:r>
          </a:p>
          <a:p>
            <a:pPr marL="0" lvl="0" indent="0" algn="l">
              <a:lnSpc>
                <a:spcPct val="130000"/>
              </a:lnSpc>
              <a:buClr>
                <a:srgbClr val="222A20"/>
              </a:buClr>
              <a:buFont typeface="Arial"/>
              <a:buNone/>
              <a:defRPr/>
            </a:pPr>
            <a:endParaRPr lang="ko-KR" sz="2400" b="1" i="0" u="none" strike="noStrike" spc="-300">
              <a:ln w="9525">
                <a:solidFill>
                  <a:schemeClr val="tx1">
                    <a:alpha val="0"/>
                  </a:schemeClr>
                </a:solidFill>
              </a:ln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  <a:p>
            <a:pPr marL="342900" lvl="0" indent="-342900" algn="l">
              <a:lnSpc>
                <a:spcPct val="130000"/>
              </a:lnSpc>
              <a:buClr>
                <a:srgbClr val="222A20"/>
              </a:buClr>
              <a:buFont typeface="Arial"/>
              <a:buChar char="●"/>
              <a:defRPr/>
            </a:pP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경량화된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CNN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모델인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en-US" sz="3200" b="1" i="0" u="none" strike="noStrike" spc="-7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MobileNet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 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또는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en-US" sz="3200" b="1" i="0" u="none" strike="noStrike" spc="-7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EfficientNet</a:t>
            </a:r>
            <a:r>
              <a:rPr lang="ko-KR" altLang="en-US" sz="3200" b="1" i="0" u="none" strike="noStrike" spc="-7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alt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등 사용</a:t>
            </a:r>
          </a:p>
          <a:p>
            <a:pPr marL="0" lvl="0" indent="0" algn="l">
              <a:lnSpc>
                <a:spcPct val="130000"/>
              </a:lnSpc>
              <a:buClr>
                <a:srgbClr val="222A20"/>
              </a:buClr>
              <a:buFont typeface="Arial"/>
              <a:buNone/>
              <a:defRPr/>
            </a:pPr>
            <a:endParaRPr lang="ko-KR" altLang="en-US" sz="2400" b="1" i="0" u="none" strike="noStrike" spc="-300">
              <a:ln w="9525">
                <a:solidFill>
                  <a:schemeClr val="tx1">
                    <a:alpha val="0"/>
                  </a:schemeClr>
                </a:solidFill>
              </a:ln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  <a:p>
            <a:pPr marL="342900" lvl="0" indent="-342900" algn="l">
              <a:lnSpc>
                <a:spcPct val="130000"/>
              </a:lnSpc>
              <a:buClr>
                <a:srgbClr val="222A20"/>
              </a:buClr>
              <a:buFont typeface="Arial"/>
              <a:buChar char="●"/>
              <a:defRPr/>
            </a:pPr>
            <a:r>
              <a:rPr lang="en-US" altLang="ko-KR" sz="3200" b="1" i="0" u="none" strike="noStrike" spc="-7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CNN</a:t>
            </a:r>
            <a:r>
              <a:rPr lang="en-US" alt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모델은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'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담배꽁초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'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와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'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아님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'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을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 </a:t>
            </a:r>
          </a:p>
          <a:p>
            <a:pPr marL="0" lvl="0" indent="0" algn="l">
              <a:lnSpc>
                <a:spcPct val="130000"/>
              </a:lnSpc>
              <a:buClr>
                <a:srgbClr val="222A20"/>
              </a:buClr>
              <a:buFont typeface="Arial"/>
              <a:buNone/>
              <a:defRPr/>
            </a:pPr>
            <a:r>
              <a:rPr lang="en-US" alt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  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판별하도록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훈련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42500" y="3695700"/>
            <a:ext cx="7035800" cy="40640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342900" lvl="0" indent="-342900" algn="l">
              <a:lnSpc>
                <a:spcPct val="130000"/>
              </a:lnSpc>
              <a:buClr>
                <a:srgbClr val="222A20"/>
              </a:buClr>
              <a:buFont typeface="Arial"/>
              <a:buChar char="●"/>
              <a:defRPr/>
            </a:pPr>
            <a:r>
              <a:rPr lang="ko-KR" alt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모션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감지센서인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en-US" sz="3200" b="1" i="0" u="none" strike="noStrike" spc="-7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PIR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센서를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사용해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투입구가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열리면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센서가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감지하도록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함</a:t>
            </a:r>
          </a:p>
          <a:p>
            <a:pPr marL="0" lvl="0" indent="0" algn="l">
              <a:lnSpc>
                <a:spcPct val="130000"/>
              </a:lnSpc>
              <a:buClr>
                <a:srgbClr val="222A20"/>
              </a:buClr>
              <a:buFont typeface="Arial"/>
              <a:buNone/>
              <a:defRPr/>
            </a:pPr>
            <a:endParaRPr lang="ko-KR" sz="3200" b="1" i="0" u="none" strike="noStrike" spc="-300">
              <a:ln w="9525">
                <a:solidFill>
                  <a:schemeClr val="tx1">
                    <a:alpha val="0"/>
                  </a:schemeClr>
                </a:solidFill>
              </a:ln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  <a:p>
            <a:pPr marL="456960" lvl="0" indent="-456960" algn="l">
              <a:lnSpc>
                <a:spcPct val="130000"/>
              </a:lnSpc>
              <a:buClr>
                <a:srgbClr val="222A20"/>
              </a:buClr>
              <a:buSzPct val="50000"/>
              <a:buFont typeface="한컴산뜻돋움"/>
              <a:buChar char="●"/>
              <a:defRPr/>
            </a:pPr>
            <a:r>
              <a:rPr lang="en-US" altLang="ko-KR" sz="3200" b="1" i="0" u="none" strike="noStrike" spc="-7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PIR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센서에서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동작이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감지되면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en-US" sz="3200" b="1" i="0" u="none" strike="noStrike" spc="-7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ESP32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를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통한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사진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촬영</a:t>
            </a:r>
          </a:p>
        </p:txBody>
      </p:sp>
      <p:sp>
        <p:nvSpPr>
          <p:cNvPr id="19" name="TextBox 6"/>
          <p:cNvSpPr txBox="1"/>
          <p:nvPr/>
        </p:nvSpPr>
        <p:spPr>
          <a:xfrm>
            <a:off x="1193800" y="406400"/>
            <a:ext cx="9067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2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kumimoji="0" 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아이디어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및 기술 설명</a:t>
            </a:r>
            <a:endParaRPr kumimoji="0" lang="ko-KR" altLang="en-US" sz="3100" b="1" i="0" u="none" strike="noStrike" kern="1200" cap="none" spc="-280" normalizeH="0" baseline="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867900"/>
            <a:ext cx="182880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0800000">
            <a:off x="14998700" y="9867900"/>
            <a:ext cx="3289300" cy="41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4900" y="2362200"/>
            <a:ext cx="7721600" cy="646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04900" y="2362200"/>
            <a:ext cx="5372100" cy="60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04900" y="2362200"/>
            <a:ext cx="609600" cy="60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04900" y="8801100"/>
            <a:ext cx="77216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461500" y="2362200"/>
            <a:ext cx="7721600" cy="646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461500" y="2362200"/>
            <a:ext cx="5372100" cy="60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461500" y="2362200"/>
            <a:ext cx="6096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461500" y="8801100"/>
            <a:ext cx="77216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032000" y="2489200"/>
            <a:ext cx="45339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스마트폰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어플</a:t>
            </a:r>
            <a:endParaRPr lang="ko-KR" sz="3200" b="1" i="0" u="none" strike="noStrike" spc="-30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388600" y="2489200"/>
            <a:ext cx="45339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위치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확인</a:t>
            </a:r>
            <a:endParaRPr lang="ko-KR" sz="3200" b="1" i="0" u="none" strike="noStrike" spc="-30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85899" y="4838700"/>
            <a:ext cx="7035800" cy="2247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342900" lvl="0" indent="-342900" algn="l">
              <a:lnSpc>
                <a:spcPct val="130000"/>
              </a:lnSpc>
              <a:buClr>
                <a:srgbClr val="222A20"/>
              </a:buClr>
              <a:buFont typeface="Arial"/>
              <a:buChar char="●"/>
              <a:defRPr/>
            </a:pPr>
            <a:r>
              <a:rPr lang="en-US" altLang="ko-KR" sz="3200" b="1" i="0" u="none" strike="noStrike" spc="-7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Flutter</a:t>
            </a:r>
            <a:r>
              <a:rPr lang="ko-KR" altLang="en-US" sz="3200" b="1" i="0" u="none" strike="noStrike" spc="-30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를 사용해 </a:t>
            </a:r>
            <a:r>
              <a:rPr lang="en-US" altLang="ko-KR" sz="3200" b="1" i="0" u="none" strike="noStrike" spc="-7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Android</a:t>
            </a:r>
            <a:r>
              <a:rPr lang="ko-KR" altLang="en-US" sz="3200" b="1" i="0" u="none" strike="noStrike" spc="-30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와 </a:t>
            </a:r>
            <a:r>
              <a:rPr lang="en-US" altLang="ko-KR" sz="3200" b="1" i="0" u="none" strike="noStrike" spc="-7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IOS</a:t>
            </a:r>
            <a:r>
              <a:rPr lang="ko-KR" altLang="en-US" sz="3200" b="1" i="0" u="none" strike="noStrike" spc="-30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에서 모두 사용할 수 있도록 지원</a:t>
            </a:r>
          </a:p>
          <a:p>
            <a:pPr marL="0" lvl="0" indent="0" algn="l">
              <a:lnSpc>
                <a:spcPct val="130000"/>
              </a:lnSpc>
              <a:buClr>
                <a:srgbClr val="222A20"/>
              </a:buClr>
              <a:buFont typeface="Arial"/>
              <a:buNone/>
              <a:defRPr/>
            </a:pPr>
            <a:endParaRPr lang="ko-KR" altLang="en-US" sz="3200" b="1" i="0" u="none" strike="noStrike" spc="-300"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  <a:p>
            <a:pPr marL="342900" lvl="0" indent="-342900" algn="l">
              <a:lnSpc>
                <a:spcPct val="130000"/>
              </a:lnSpc>
              <a:buClr>
                <a:srgbClr val="222A20"/>
              </a:buClr>
              <a:buFont typeface="Arial"/>
              <a:buChar char="●"/>
              <a:defRPr/>
            </a:pPr>
            <a:r>
              <a:rPr lang="en-US" sz="3200" b="1" i="0" u="none" strike="noStrike" spc="-7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TensorFlow Lite</a:t>
            </a:r>
            <a:r>
              <a:rPr lang="ko-KR" sz="3200" b="1" i="0" u="none" strike="noStrike" spc="-30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로</a:t>
            </a:r>
            <a:r>
              <a:rPr lang="en-US" sz="3200" b="1" i="0" u="none" strike="noStrike" spc="-30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200" b="1" i="0" u="none" strike="noStrike" spc="-30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변환된</a:t>
            </a:r>
            <a:r>
              <a:rPr lang="en-US" sz="3200" b="1" i="0" u="none" strike="noStrike" spc="-30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en-US" altLang="ko-KR" sz="3200" b="1" i="0" u="none" strike="noStrike" spc="-7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CNN</a:t>
            </a:r>
            <a:r>
              <a:rPr lang="ko-KR" sz="3200" b="1" i="0" u="none" strike="noStrike" spc="-30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모델을</a:t>
            </a:r>
            <a:r>
              <a:rPr lang="en-US" sz="3200" b="1" i="0" u="none" strike="noStrike" spc="-30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200" b="1" i="0" u="none" strike="noStrike" spc="-30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어플에</a:t>
            </a:r>
            <a:r>
              <a:rPr lang="en-US" sz="3200" b="1" i="0" u="none" strike="noStrike" spc="-30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200" b="1" i="0" u="none" strike="noStrike" spc="-30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내장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42500" y="4749800"/>
            <a:ext cx="7035800" cy="16510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>
              <a:lnSpc>
                <a:spcPct val="157700"/>
              </a:lnSpc>
              <a:buClr>
                <a:srgbClr val="222A20"/>
              </a:buClr>
              <a:buFont typeface="Arial"/>
              <a:buNone/>
              <a:defRPr/>
            </a:pPr>
            <a:endParaRPr lang="ko-KR" altLang="en-US" sz="2500" b="0" i="0" u="none" strike="noStrike">
              <a:solidFill>
                <a:srgbClr val="222A20"/>
              </a:solidFill>
              <a:latin typeface="맑은 고딕"/>
            </a:endParaRPr>
          </a:p>
        </p:txBody>
      </p:sp>
      <p:sp>
        <p:nvSpPr>
          <p:cNvPr id="26" name="TextBox 18"/>
          <p:cNvSpPr txBox="1"/>
          <p:nvPr/>
        </p:nvSpPr>
        <p:spPr>
          <a:xfrm>
            <a:off x="9829800" y="3930650"/>
            <a:ext cx="7162800" cy="40640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456960" lvl="0" indent="-456960" algn="l">
              <a:lnSpc>
                <a:spcPct val="130000"/>
              </a:lnSpc>
              <a:buClr>
                <a:srgbClr val="222A20"/>
              </a:buClr>
              <a:buSzPct val="50000"/>
              <a:buFont typeface="한컴산뜻돋움"/>
              <a:buChar char="●"/>
              <a:defRPr/>
            </a:pPr>
            <a:r>
              <a:rPr lang="ko-KR" altLang="en-US" sz="3200" b="1" i="0" u="none" strike="noStrike" spc="-30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수거함 위치를 지도에 표시하고</a:t>
            </a:r>
            <a:r>
              <a:rPr lang="en-US" altLang="ko-KR" sz="3200" b="1" i="0" u="none" strike="noStrike" spc="-30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,</a:t>
            </a:r>
            <a:r>
              <a:rPr lang="ko-KR" altLang="en-US" sz="3200" b="1" i="0" u="none" strike="noStrike" spc="-30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en-US" altLang="ko-KR" sz="3200" b="1" i="0" u="none" strike="noStrike" spc="-7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GPS</a:t>
            </a:r>
            <a:r>
              <a:rPr lang="ko-KR" altLang="en-US" sz="3200" b="1" i="0" u="none" strike="noStrike" spc="-30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를 사용해 사용자 주변의 수거함 위치를 확인할 수 있도록 지원</a:t>
            </a:r>
          </a:p>
          <a:p>
            <a:pPr marL="0" lvl="0" indent="0" algn="l">
              <a:lnSpc>
                <a:spcPct val="130000"/>
              </a:lnSpc>
              <a:buClr>
                <a:srgbClr val="222A20"/>
              </a:buClr>
              <a:buSzPct val="50000"/>
              <a:buFont typeface="한컴산뜻돋움"/>
              <a:buNone/>
              <a:defRPr/>
            </a:pPr>
            <a:endParaRPr lang="ko-KR" altLang="en-US" sz="3200" b="1" i="0" u="none" strike="noStrike" spc="-300"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  <a:p>
            <a:pPr marL="456960" lvl="0" indent="-456960" algn="l">
              <a:lnSpc>
                <a:spcPct val="130000"/>
              </a:lnSpc>
              <a:buClr>
                <a:srgbClr val="222A20"/>
              </a:buClr>
              <a:buSzPct val="50000"/>
              <a:buFont typeface="한컴산뜻돋움"/>
              <a:buChar char="●"/>
              <a:defRPr/>
            </a:pPr>
            <a:r>
              <a:rPr lang="ko-KR" altLang="en-US" sz="3200" b="1" i="0" u="none" strike="noStrike" spc="-30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네이버 지도 </a:t>
            </a:r>
            <a:r>
              <a:rPr lang="en-US" altLang="ko-KR" sz="3200" b="1" i="0" u="none" strike="noStrike" spc="-7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API</a:t>
            </a:r>
            <a:r>
              <a:rPr lang="ko-KR" altLang="en-US" sz="3200" b="1" i="0" u="none" strike="noStrike" spc="-30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를 사용해 현재 위치에서 수거함까지의 거리 및 경로 확인 지원</a:t>
            </a:r>
          </a:p>
        </p:txBody>
      </p:sp>
      <p:sp>
        <p:nvSpPr>
          <p:cNvPr id="14" name="TextBox 6"/>
          <p:cNvSpPr txBox="1"/>
          <p:nvPr/>
        </p:nvSpPr>
        <p:spPr>
          <a:xfrm>
            <a:off x="1193800" y="406400"/>
            <a:ext cx="9067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2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kumimoji="0" 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아이디어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및 기술 설명</a:t>
            </a:r>
            <a:endParaRPr kumimoji="0" lang="ko-KR" altLang="en-US" sz="3100" b="1" i="0" u="none" strike="noStrike" kern="1200" cap="none" spc="-280" normalizeH="0" baseline="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0"/>
            <a:ext cx="17335500" cy="981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sp>
        <p:nvSpPr>
          <p:cNvPr id="13" name="TextBox 6"/>
          <p:cNvSpPr txBox="1"/>
          <p:nvPr/>
        </p:nvSpPr>
        <p:spPr>
          <a:xfrm>
            <a:off x="1193800" y="406400"/>
            <a:ext cx="9067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3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kumimoji="0" lang="ko-KR" alt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사업화 추진 전략 및 운영 계획</a:t>
            </a:r>
            <a:endParaRPr kumimoji="0" lang="ko-KR" altLang="en-US" sz="3100" b="1" i="0" u="none" strike="noStrike" kern="1200" cap="none" spc="-300" normalizeH="0" baseline="0">
              <a:solidFill>
                <a:srgbClr val="F1F1F3"/>
              </a:solidFill>
              <a:latin typeface="맑은 고딕"/>
              <a:ea typeface="맑은 고딕"/>
            </a:endParaRPr>
          </a:p>
        </p:txBody>
      </p:sp>
      <p:pic>
        <p:nvPicPr>
          <p:cNvPr id="14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93800" y="1790700"/>
            <a:ext cx="648081" cy="648081"/>
          </a:xfrm>
          <a:prstGeom prst="rect">
            <a:avLst/>
          </a:prstGeom>
        </p:spPr>
      </p:pic>
      <p:sp>
        <p:nvSpPr>
          <p:cNvPr id="15" name="TextBox 11"/>
          <p:cNvSpPr txBox="1"/>
          <p:nvPr/>
        </p:nvSpPr>
        <p:spPr>
          <a:xfrm>
            <a:off x="2133600" y="1790700"/>
            <a:ext cx="52197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5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사업화  추진 계획</a:t>
            </a:r>
            <a:endParaRPr kumimoji="0" lang="ko-KR" altLang="en-US" sz="3500" b="1" i="0" u="none" strike="noStrike" kern="1200" cap="none" spc="-300" normalizeH="0" baseline="0"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16" name="TextBox 12"/>
          <p:cNvSpPr txBox="1"/>
          <p:nvPr/>
        </p:nvSpPr>
        <p:spPr>
          <a:xfrm>
            <a:off x="1371600" y="1937455"/>
            <a:ext cx="341488" cy="31044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166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01</a:t>
            </a:r>
          </a:p>
        </p:txBody>
      </p:sp>
      <p:sp>
        <p:nvSpPr>
          <p:cNvPr id="17" name="TextBox 11"/>
          <p:cNvSpPr txBox="1"/>
          <p:nvPr/>
        </p:nvSpPr>
        <p:spPr>
          <a:xfrm>
            <a:off x="5219700" y="3162300"/>
            <a:ext cx="7848600" cy="25273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600" b="1" i="0" u="none" strike="noStrike" kern="1200" cap="none" spc="-70" normalizeH="0" dirty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B2G</a:t>
            </a:r>
            <a:endParaRPr kumimoji="0" lang="en-US" altLang="ko-KR" sz="3500" b="1" i="0" u="none" strike="noStrike" kern="1200" cap="none" spc="-70" normalizeH="0" dirty="0">
              <a:ln w="9525">
                <a:solidFill>
                  <a:schemeClr val="tx1">
                    <a:alpha val="0"/>
                  </a:schemeClr>
                </a:solidFill>
              </a:ln>
              <a:solidFill>
                <a:srgbClr val="222A2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marL="0" lvl="0" indent="0" algn="ct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500" b="1" i="0" u="none" strike="noStrike" kern="1200" cap="none" spc="-70" normalizeH="0" dirty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(Business to Government)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 rot="10800000" flipV="1">
            <a:off x="4495800" y="5753100"/>
            <a:ext cx="4343400" cy="1600199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9372600" y="5753100"/>
            <a:ext cx="4419600" cy="1600200"/>
          </a:xfrm>
          <a:prstGeom prst="straightConnector1">
            <a:avLst/>
          </a:prstGeom>
          <a:noFill/>
          <a:ln w="38100" cap="flat" cmpd="sng" algn="ctr">
            <a:solidFill>
              <a:schemeClr val="dk1">
                <a:alpha val="100000"/>
              </a:schemeClr>
            </a:solidFill>
            <a:prstDash val="solid"/>
            <a:tailEnd type="arrow"/>
          </a:ln>
        </p:spPr>
      </p:cxnSp>
      <p:cxnSp>
        <p:nvCxnSpPr>
          <p:cNvPr id="21" name="직선 화살표 연결선 20"/>
          <p:cNvCxnSpPr/>
          <p:nvPr/>
        </p:nvCxnSpPr>
        <p:spPr>
          <a:xfrm rot="16200000" flipH="1">
            <a:off x="8267700" y="6629400"/>
            <a:ext cx="1752600" cy="0"/>
          </a:xfrm>
          <a:prstGeom prst="straightConnector1">
            <a:avLst/>
          </a:prstGeom>
          <a:noFill/>
          <a:ln w="38100" cap="flat" cmpd="sng" algn="ctr">
            <a:solidFill>
              <a:schemeClr val="dk1">
                <a:alpha val="100000"/>
              </a:schemeClr>
            </a:solidFill>
            <a:prstDash val="solid"/>
            <a:tailEnd type="arrow"/>
          </a:ln>
        </p:spPr>
      </p:cxnSp>
      <p:sp>
        <p:nvSpPr>
          <p:cNvPr id="22" name="TextBox 21"/>
          <p:cNvSpPr txBox="1"/>
          <p:nvPr/>
        </p:nvSpPr>
        <p:spPr>
          <a:xfrm>
            <a:off x="2057400" y="7677150"/>
            <a:ext cx="4267200" cy="514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i="0" u="none" strike="noStrike" kern="1200" cap="none" spc="-70" normalizeH="0" baseline="0" dirty="0">
                <a:ln w="9525">
                  <a:solidFill>
                    <a:srgbClr val="000000"/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부산광역시청</a:t>
            </a:r>
            <a:endParaRPr kumimoji="0" lang="en-US" altLang="ko-KR" sz="2800" b="1" i="0" u="none" strike="noStrike" kern="1200" cap="none" spc="-70" normalizeH="0" dirty="0">
              <a:solidFill>
                <a:srgbClr val="222A20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39600" y="7677150"/>
            <a:ext cx="4267200" cy="514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i="0" u="none" strike="noStrike" kern="1200" cap="none" spc="-70" normalizeH="0" baseline="0">
                <a:ln w="9525">
                  <a:solidFill>
                    <a:srgbClr val="000000"/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울산광역시청</a:t>
            </a:r>
            <a:endParaRPr kumimoji="0" lang="ko-KR" altLang="en-US" sz="2800" i="0" u="none" strike="noStrike" kern="1200" cap="none" spc="-70" normalizeH="0" baseline="0">
              <a:solidFill>
                <a:srgbClr val="222A20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10400" y="7677150"/>
            <a:ext cx="4267200" cy="514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70" normalizeH="0" baseline="0" dirty="0">
                <a:ln w="9525">
                  <a:solidFill>
                    <a:srgbClr val="000000"/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경상남도 내 지역시청</a:t>
            </a:r>
            <a:endParaRPr kumimoji="0" lang="ko-KR" altLang="en-US" sz="2800" b="0" i="0" u="none" strike="noStrike" kern="1200" cap="none" spc="-70" normalizeH="0" baseline="0" dirty="0">
              <a:solidFill>
                <a:srgbClr val="222A20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0"/>
            <a:ext cx="17335500" cy="981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sp>
        <p:nvSpPr>
          <p:cNvPr id="13" name="TextBox 6"/>
          <p:cNvSpPr txBox="1"/>
          <p:nvPr/>
        </p:nvSpPr>
        <p:spPr>
          <a:xfrm>
            <a:off x="1193800" y="406400"/>
            <a:ext cx="9067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3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kumimoji="0" lang="ko-KR" alt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사업화 추진 전략 및 운영 계획</a:t>
            </a:r>
            <a:endParaRPr kumimoji="0" lang="ko-KR" altLang="en-US" sz="3100" b="1" i="0" u="none" strike="noStrike" kern="1200" cap="none" spc="-300" normalizeH="0" baseline="0">
              <a:solidFill>
                <a:srgbClr val="F1F1F3"/>
              </a:solidFill>
              <a:latin typeface="맑은 고딕"/>
              <a:ea typeface="맑은 고딕"/>
            </a:endParaRPr>
          </a:p>
        </p:txBody>
      </p:sp>
      <p:pic>
        <p:nvPicPr>
          <p:cNvPr id="14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93800" y="1790700"/>
            <a:ext cx="648081" cy="648081"/>
          </a:xfrm>
          <a:prstGeom prst="rect">
            <a:avLst/>
          </a:prstGeom>
        </p:spPr>
      </p:pic>
      <p:sp>
        <p:nvSpPr>
          <p:cNvPr id="15" name="TextBox 11"/>
          <p:cNvSpPr txBox="1"/>
          <p:nvPr/>
        </p:nvSpPr>
        <p:spPr>
          <a:xfrm>
            <a:off x="2133600" y="1790700"/>
            <a:ext cx="52197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5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사업화  추진 계획</a:t>
            </a:r>
            <a:endParaRPr kumimoji="0" lang="ko-KR" altLang="en-US" sz="3500" b="1" i="0" u="none" strike="noStrike" kern="1200" cap="none" spc="-300" normalizeH="0" baseline="0"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16" name="TextBox 12"/>
          <p:cNvSpPr txBox="1"/>
          <p:nvPr/>
        </p:nvSpPr>
        <p:spPr>
          <a:xfrm>
            <a:off x="1371600" y="1937455"/>
            <a:ext cx="341488" cy="31044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166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01</a:t>
            </a:r>
          </a:p>
        </p:txBody>
      </p:sp>
      <p:sp>
        <p:nvSpPr>
          <p:cNvPr id="17" name="TextBox 11"/>
          <p:cNvSpPr txBox="1"/>
          <p:nvPr/>
        </p:nvSpPr>
        <p:spPr>
          <a:xfrm>
            <a:off x="5219700" y="3162300"/>
            <a:ext cx="7848600" cy="25273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600" b="1" i="0" u="none" strike="noStrike" kern="1200" cap="none" spc="-70" normalizeH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B2B</a:t>
            </a:r>
          </a:p>
          <a:p>
            <a:pPr marL="0" lvl="0" indent="0" algn="ct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500" b="1" i="0" u="none" strike="noStrike" kern="1200" cap="none" spc="-70" normalizeH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(Business to Business)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 rot="10800000" flipV="1">
            <a:off x="4495800" y="5753100"/>
            <a:ext cx="4343400" cy="1600199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9372600" y="5753100"/>
            <a:ext cx="4419600" cy="1600200"/>
          </a:xfrm>
          <a:prstGeom prst="straightConnector1">
            <a:avLst/>
          </a:prstGeom>
          <a:noFill/>
          <a:ln w="38100" cap="flat" cmpd="sng" algn="ctr">
            <a:solidFill>
              <a:schemeClr val="dk1">
                <a:alpha val="100000"/>
              </a:schemeClr>
            </a:solidFill>
            <a:prstDash val="solid"/>
            <a:tailEnd type="arrow"/>
          </a:ln>
        </p:spPr>
      </p:cxnSp>
      <p:cxnSp>
        <p:nvCxnSpPr>
          <p:cNvPr id="21" name="직선 화살표 연결선 20"/>
          <p:cNvCxnSpPr/>
          <p:nvPr/>
        </p:nvCxnSpPr>
        <p:spPr>
          <a:xfrm rot="16200000" flipH="1">
            <a:off x="8267700" y="6629400"/>
            <a:ext cx="1752600" cy="0"/>
          </a:xfrm>
          <a:prstGeom prst="straightConnector1">
            <a:avLst/>
          </a:prstGeom>
          <a:noFill/>
          <a:ln w="38100" cap="flat" cmpd="sng" algn="ctr">
            <a:solidFill>
              <a:schemeClr val="dk1">
                <a:alpha val="100000"/>
              </a:schemeClr>
            </a:solidFill>
            <a:prstDash val="solid"/>
            <a:tailEnd type="arrow"/>
          </a:ln>
        </p:spPr>
      </p:cxnSp>
      <p:sp>
        <p:nvSpPr>
          <p:cNvPr id="22" name="TextBox 21"/>
          <p:cNvSpPr txBox="1"/>
          <p:nvPr/>
        </p:nvSpPr>
        <p:spPr>
          <a:xfrm>
            <a:off x="2057400" y="7677150"/>
            <a:ext cx="4267200" cy="514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i="0" u="none" strike="noStrike" kern="1200" cap="none" spc="-70" normalizeH="0" baseline="0">
                <a:ln w="9525">
                  <a:solidFill>
                    <a:srgbClr val="000000"/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환경 관련 기업</a:t>
            </a:r>
            <a:endParaRPr kumimoji="0" lang="ko-KR" altLang="en-US" sz="2800" i="0" u="none" strike="noStrike" kern="1200" cap="none" spc="-70" normalizeH="0" baseline="0">
              <a:solidFill>
                <a:srgbClr val="222A20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39600" y="7677150"/>
            <a:ext cx="4267200" cy="514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i="0" u="none" strike="noStrike" kern="1200" cap="none" spc="-70" normalizeH="0" baseline="0">
                <a:ln w="9525">
                  <a:solidFill>
                    <a:srgbClr val="000000"/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담배 관련 기업</a:t>
            </a:r>
            <a:endParaRPr kumimoji="0" lang="ko-KR" altLang="en-US" sz="2800" i="0" u="none" strike="noStrike" kern="1200" cap="none" spc="-70" normalizeH="0" baseline="0">
              <a:solidFill>
                <a:srgbClr val="222A20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10400" y="7677150"/>
            <a:ext cx="4267200" cy="514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0" i="0" u="none" strike="noStrike" kern="1200" cap="none" spc="-70" normalizeH="0" baseline="0">
                <a:ln w="9525">
                  <a:solidFill>
                    <a:srgbClr val="000000"/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KT&amp;G</a:t>
            </a:r>
            <a:endParaRPr kumimoji="0" lang="en-US" altLang="ko-KR" sz="2800" b="0" i="0" u="none" strike="noStrike" kern="1200" cap="none" spc="-70" normalizeH="0" baseline="0">
              <a:solidFill>
                <a:srgbClr val="222A20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0"/>
            <a:ext cx="17335500" cy="981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62400" y="3168650"/>
            <a:ext cx="4838700" cy="3949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499600" y="3168650"/>
            <a:ext cx="4864100" cy="3949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362325" y="7505700"/>
            <a:ext cx="11563350" cy="168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목표 시장 </a:t>
            </a:r>
            <a:r>
              <a:rPr 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: </a:t>
            </a: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담</a:t>
            </a:r>
            <a:r>
              <a:rPr lang="ko-KR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배꽁초</a:t>
            </a:r>
            <a:r>
              <a:rPr 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무단</a:t>
            </a:r>
            <a:r>
              <a:rPr 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투기</a:t>
            </a:r>
            <a:r>
              <a:rPr 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다수</a:t>
            </a:r>
            <a:r>
              <a:rPr 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발생</a:t>
            </a:r>
            <a:r>
              <a:rPr 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지역</a:t>
            </a:r>
            <a:r>
              <a:rPr 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(</a:t>
            </a: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관광지</a:t>
            </a:r>
            <a:r>
              <a:rPr 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, </a:t>
            </a: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번화가</a:t>
            </a:r>
            <a:r>
              <a:rPr 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)</a:t>
            </a:r>
            <a:endParaRPr lang="ko-KR" sz="3500" b="1" i="0" u="none" strike="noStrike" spc="-300">
              <a:ln w="9525">
                <a:solidFill>
                  <a:schemeClr val="tx1">
                    <a:alpha val="0"/>
                  </a:schemeClr>
                </a:solidFill>
              </a:ln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</p:txBody>
      </p:sp>
      <p:pic>
        <p:nvPicPr>
          <p:cNvPr id="14" name="Picture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93800" y="1790700"/>
            <a:ext cx="648081" cy="648081"/>
          </a:xfrm>
          <a:prstGeom prst="rect">
            <a:avLst/>
          </a:prstGeom>
        </p:spPr>
      </p:pic>
      <p:sp>
        <p:nvSpPr>
          <p:cNvPr id="15" name="TextBox 11"/>
          <p:cNvSpPr txBox="1"/>
          <p:nvPr/>
        </p:nvSpPr>
        <p:spPr>
          <a:xfrm>
            <a:off x="2133600" y="1790700"/>
            <a:ext cx="52197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5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목표 시장</a:t>
            </a:r>
            <a:endParaRPr kumimoji="0" lang="ko-KR" altLang="en-US" sz="3500" b="1" i="0" u="none" strike="noStrike" kern="1200" cap="none" spc="-300" normalizeH="0" baseline="0"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16" name="TextBox 12"/>
          <p:cNvSpPr txBox="1"/>
          <p:nvPr/>
        </p:nvSpPr>
        <p:spPr>
          <a:xfrm>
            <a:off x="1371600" y="1937455"/>
            <a:ext cx="341488" cy="31044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166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3800" y="406400"/>
            <a:ext cx="9067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3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kumimoji="0" lang="ko-KR" alt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사업화 추진 전략 및 운영 계획</a:t>
            </a:r>
            <a:endParaRPr kumimoji="0" lang="ko-KR" altLang="en-US" sz="3100" b="1" i="0" u="none" strike="noStrike" kern="1200" cap="none" spc="-300" normalizeH="0" baseline="0">
              <a:solidFill>
                <a:srgbClr val="F1F1F3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0"/>
            <a:ext cx="17335500" cy="981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66800" y="3162300"/>
            <a:ext cx="16154400" cy="5765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499800" lvl="0" indent="-499800" algn="l">
              <a:lnSpc>
                <a:spcPct val="130000"/>
              </a:lnSpc>
              <a:buClr>
                <a:srgbClr val="222A20"/>
              </a:buClr>
              <a:buSzPct val="50000"/>
              <a:buFont typeface="한컴산뜻돋움"/>
              <a:buChar char="●"/>
              <a:defRPr/>
            </a:pP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흡연자</a:t>
            </a: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 : 주 고객층인 흡연자들이 수거함을 쉽게 이용할 수 있도록 접근성을 높이고,    </a:t>
            </a:r>
          </a:p>
          <a:p>
            <a:pPr marL="0" lvl="0" indent="0" algn="l">
              <a:lnSpc>
                <a:spcPct val="130000"/>
              </a:lnSpc>
              <a:buClr>
                <a:srgbClr val="222A20"/>
              </a:buClr>
              <a:buSzPct val="50000"/>
              <a:buFont typeface="한컴산뜻돋움"/>
              <a:buNone/>
              <a:defRPr/>
            </a:pP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            </a:t>
            </a:r>
            <a:r>
              <a:rPr lang="en-US" altLang="ko-KR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	 </a:t>
            </a:r>
            <a:r>
              <a:rPr lang="en-US" altLang="ko-KR" sz="1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  </a:t>
            </a: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흡연자들이 많이 모이는 장소에 설치</a:t>
            </a:r>
          </a:p>
          <a:p>
            <a:pPr lvl="0" algn="l">
              <a:lnSpc>
                <a:spcPct val="130000"/>
              </a:lnSpc>
              <a:defRPr/>
            </a:pPr>
            <a:endParaRPr lang="ko-KR" altLang="en-US" sz="3500" b="1" i="0" u="none" strike="noStrike" spc="-300">
              <a:ln w="9525">
                <a:solidFill>
                  <a:schemeClr val="tx1">
                    <a:alpha val="0"/>
                  </a:schemeClr>
                </a:solidFill>
              </a:ln>
              <a:solidFill>
                <a:srgbClr val="222A2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marL="499800" lvl="0" indent="-499800" algn="l">
              <a:lnSpc>
                <a:spcPct val="130000"/>
              </a:lnSpc>
              <a:buClr>
                <a:srgbClr val="222A20"/>
              </a:buClr>
              <a:buSzPct val="50000"/>
              <a:buFont typeface="한컴산뜻돋움"/>
              <a:buChar char="●"/>
              <a:defRPr/>
            </a:pP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비흡연자 및 시민 </a:t>
            </a: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: 담배꽁초로 인한 불쾌감과 환경오염 문제를 해결하기 위한 수거함 </a:t>
            </a:r>
          </a:p>
          <a:p>
            <a:pPr marL="0" lvl="0" indent="0" algn="l">
              <a:lnSpc>
                <a:spcPct val="130000"/>
              </a:lnSpc>
              <a:buClr>
                <a:srgbClr val="222A20"/>
              </a:buClr>
              <a:buSzPct val="50000"/>
              <a:buFont typeface="한컴산뜻돋움"/>
              <a:buNone/>
              <a:defRPr/>
            </a:pP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                                           설치에 대해 긍정적인 반응 예상</a:t>
            </a:r>
          </a:p>
          <a:p>
            <a:pPr lvl="0" algn="l">
              <a:lnSpc>
                <a:spcPct val="130000"/>
              </a:lnSpc>
              <a:defRPr/>
            </a:pPr>
            <a:endParaRPr lang="ko-KR" altLang="en-US" sz="3500" b="1" i="0" u="none" strike="noStrike" spc="-300">
              <a:ln w="9525">
                <a:solidFill>
                  <a:schemeClr val="tx1">
                    <a:alpha val="0"/>
                  </a:schemeClr>
                </a:solidFill>
              </a:ln>
              <a:solidFill>
                <a:srgbClr val="222A2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marL="499800" lvl="0" indent="-499800" algn="l">
              <a:lnSpc>
                <a:spcPct val="130000"/>
              </a:lnSpc>
              <a:buClr>
                <a:srgbClr val="222A20"/>
              </a:buClr>
              <a:buSzPct val="50000"/>
              <a:buFont typeface="한컴산뜻돋움"/>
              <a:buChar char="●"/>
              <a:defRPr/>
            </a:pP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공공기관</a:t>
            </a: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 : 담배꽁초 무단투기 문제 해결과 도시 환경 개선을 목표로 하는 공공기관과의</a:t>
            </a:r>
          </a:p>
          <a:p>
            <a:pPr marL="0" lvl="0" indent="0" algn="l">
              <a:lnSpc>
                <a:spcPct val="130000"/>
              </a:lnSpc>
              <a:buClr>
                <a:srgbClr val="222A20"/>
              </a:buClr>
              <a:buSzPct val="50000"/>
              <a:buFont typeface="한컴산뜻돋움"/>
              <a:buNone/>
              <a:defRPr/>
            </a:pP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                           협력을 통해 수거함 설치 추진</a:t>
            </a:r>
          </a:p>
          <a:p>
            <a:pPr lvl="0" algn="l">
              <a:lnSpc>
                <a:spcPct val="99600"/>
              </a:lnSpc>
              <a:defRPr/>
            </a:pPr>
            <a:endParaRPr lang="ko-KR" altLang="en-US" sz="3500" b="1" i="0" u="none" strike="noStrike" spc="-300">
              <a:ln w="9525">
                <a:solidFill>
                  <a:schemeClr val="tx1">
                    <a:alpha val="0"/>
                  </a:schemeClr>
                </a:solidFill>
              </a:ln>
              <a:solidFill>
                <a:srgbClr val="222A20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pic>
        <p:nvPicPr>
          <p:cNvPr id="14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93800" y="1790700"/>
            <a:ext cx="648081" cy="648081"/>
          </a:xfrm>
          <a:prstGeom prst="rect">
            <a:avLst/>
          </a:prstGeom>
        </p:spPr>
      </p:pic>
      <p:sp>
        <p:nvSpPr>
          <p:cNvPr id="15" name="TextBox 11"/>
          <p:cNvSpPr txBox="1"/>
          <p:nvPr/>
        </p:nvSpPr>
        <p:spPr>
          <a:xfrm>
            <a:off x="2133600" y="1790700"/>
            <a:ext cx="52197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고객 분석</a:t>
            </a:r>
            <a:endParaRPr kumimoji="0" lang="ko-KR" altLang="en-US" sz="3500" b="1" i="0" u="none" strike="noStrike" kern="1200" cap="none" spc="-300" normalizeH="0" baseline="0">
              <a:ln w="9525">
                <a:solidFill>
                  <a:schemeClr val="tx1">
                    <a:alpha val="0"/>
                  </a:schemeClr>
                </a:solidFill>
              </a:ln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16" name="TextBox 12"/>
          <p:cNvSpPr txBox="1"/>
          <p:nvPr/>
        </p:nvSpPr>
        <p:spPr>
          <a:xfrm>
            <a:off x="1371600" y="1937455"/>
            <a:ext cx="341488" cy="31044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166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3800" y="406400"/>
            <a:ext cx="9067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3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kumimoji="0" lang="ko-KR" alt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사업화 추진 전략 및 운영 계획</a:t>
            </a:r>
            <a:endParaRPr kumimoji="0" lang="ko-KR" altLang="en-US" sz="3100" b="1" i="0" u="none" strike="noStrike" kern="1200" cap="none" spc="-300" normalizeH="0" baseline="0">
              <a:solidFill>
                <a:srgbClr val="F1F1F3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0"/>
            <a:ext cx="17335500" cy="981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76399" y="3187700"/>
            <a:ext cx="16154400" cy="5765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499800" lvl="0" indent="-499800" algn="l">
              <a:lnSpc>
                <a:spcPct val="130000"/>
              </a:lnSpc>
              <a:buClr>
                <a:srgbClr val="222A20"/>
              </a:buClr>
              <a:buSzPct val="50000"/>
              <a:buFont typeface="한컴산뜻돋움"/>
              <a:buChar char="●"/>
              <a:defRPr/>
            </a:pP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공공기관 및 지자체 협력 </a:t>
            </a:r>
          </a:p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    : 공공기관 및 지자체</a:t>
            </a:r>
            <a:r>
              <a:rPr lang="ko-KR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와</a:t>
            </a:r>
            <a:r>
              <a:rPr 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 </a:t>
            </a:r>
            <a:r>
              <a:rPr lang="ko-KR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협력하여</a:t>
            </a:r>
            <a:r>
              <a:rPr 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 </a:t>
            </a:r>
            <a:r>
              <a:rPr lang="ko-KR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설치</a:t>
            </a:r>
            <a:r>
              <a:rPr 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 </a:t>
            </a:r>
            <a:r>
              <a:rPr lang="ko-KR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장소</a:t>
            </a:r>
            <a:r>
              <a:rPr 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 </a:t>
            </a:r>
            <a:r>
              <a:rPr lang="ko-KR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확보</a:t>
            </a:r>
            <a:r>
              <a:rPr 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 </a:t>
            </a:r>
            <a:r>
              <a:rPr lang="ko-KR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및</a:t>
            </a:r>
            <a:r>
              <a:rPr 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 </a:t>
            </a: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지역화폐 지급</a:t>
            </a:r>
          </a:p>
          <a:p>
            <a:pPr marL="0" lvl="0" indent="0" algn="l" defTabSz="9144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3500" b="1" i="0" u="none" strike="noStrike" spc="-300">
              <a:ln w="9525">
                <a:solidFill>
                  <a:schemeClr val="tx1">
                    <a:alpha val="0"/>
                  </a:schemeClr>
                </a:solidFill>
              </a:ln>
              <a:solidFill>
                <a:srgbClr val="222A2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 algn="l">
              <a:lnSpc>
                <a:spcPct val="130000"/>
              </a:lnSpc>
              <a:defRPr/>
            </a:pPr>
            <a:endParaRPr lang="ko-KR" altLang="en-US" sz="3500" b="1" i="0" u="none" strike="noStrike" spc="-300">
              <a:ln w="9525">
                <a:solidFill>
                  <a:schemeClr val="tx1">
                    <a:alpha val="0"/>
                  </a:schemeClr>
                </a:solidFill>
              </a:ln>
              <a:solidFill>
                <a:srgbClr val="222A2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marL="499800" lvl="0" indent="-499800" algn="l">
              <a:lnSpc>
                <a:spcPct val="130000"/>
              </a:lnSpc>
              <a:buClr>
                <a:srgbClr val="222A20"/>
              </a:buClr>
              <a:buSzPct val="50000"/>
              <a:buFont typeface="한컴산뜻돋움"/>
              <a:buChar char="●"/>
              <a:defRPr/>
            </a:pP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기업 협력</a:t>
            </a:r>
          </a:p>
          <a:p>
            <a:pPr lvl="0" algn="l">
              <a:lnSpc>
                <a:spcPct val="130000"/>
              </a:lnSpc>
              <a:defRPr/>
            </a:pP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    : 환경 보호를 목표로 하는 기업과 협력하여 스마트 쓰레기통 설치 및 운영 지원 </a:t>
            </a:r>
          </a:p>
          <a:p>
            <a:pPr lvl="0" algn="l">
              <a:lnSpc>
                <a:spcPct val="99600"/>
              </a:lnSpc>
              <a:defRPr/>
            </a:pPr>
            <a:endParaRPr lang="ko-KR" altLang="en-US" sz="3500" b="1" i="0" u="none" strike="noStrike" spc="-300">
              <a:ln w="9525">
                <a:solidFill>
                  <a:schemeClr val="tx1">
                    <a:alpha val="0"/>
                  </a:schemeClr>
                </a:solidFill>
              </a:ln>
              <a:solidFill>
                <a:srgbClr val="222A20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pic>
        <p:nvPicPr>
          <p:cNvPr id="14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93800" y="1790700"/>
            <a:ext cx="648081" cy="648081"/>
          </a:xfrm>
          <a:prstGeom prst="rect">
            <a:avLst/>
          </a:prstGeom>
        </p:spPr>
      </p:pic>
      <p:sp>
        <p:nvSpPr>
          <p:cNvPr id="15" name="TextBox 11"/>
          <p:cNvSpPr txBox="1"/>
          <p:nvPr/>
        </p:nvSpPr>
        <p:spPr>
          <a:xfrm>
            <a:off x="2133600" y="1790700"/>
            <a:ext cx="52197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협력 관계 구축</a:t>
            </a:r>
            <a:endParaRPr lang="ko-KR" altLang="en-US" sz="3500" b="1" i="0" u="none" strike="noStrike" spc="-300"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16" name="TextBox 12"/>
          <p:cNvSpPr txBox="1"/>
          <p:nvPr/>
        </p:nvSpPr>
        <p:spPr>
          <a:xfrm>
            <a:off x="1371600" y="1937455"/>
            <a:ext cx="341488" cy="31044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166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3800" y="406400"/>
            <a:ext cx="9067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3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kumimoji="0" lang="ko-KR" alt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사업화 추진 전략 및 운영 계획</a:t>
            </a:r>
            <a:endParaRPr kumimoji="0" lang="ko-KR" altLang="en-US" sz="3100" b="1" i="0" u="none" strike="noStrike" kern="1200" cap="none" spc="-300" normalizeH="0" baseline="0">
              <a:solidFill>
                <a:srgbClr val="F1F1F3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0"/>
            <a:ext cx="17335500" cy="981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93800" y="406400"/>
            <a:ext cx="9067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lang="en-US" altLang="ko-KR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1</a:t>
            </a: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lang="ko-KR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아이디어</a:t>
            </a: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 </a:t>
            </a:r>
            <a:r>
              <a:rPr lang="ko-KR" alt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기획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93800" y="1790700"/>
            <a:ext cx="648081" cy="64808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111500" y="2679700"/>
            <a:ext cx="5295900" cy="330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105900" y="2679700"/>
            <a:ext cx="6083300" cy="664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098800" y="6337300"/>
            <a:ext cx="5295900" cy="298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57400" y="1790700"/>
            <a:ext cx="52197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5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담배꽁초로</a:t>
            </a:r>
            <a:r>
              <a:rPr lang="en-US" sz="35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5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인한</a:t>
            </a:r>
            <a:r>
              <a:rPr lang="en-US" sz="35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5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화재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1600" y="1937455"/>
            <a:ext cx="341488" cy="310444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66000"/>
              </a:lnSpc>
              <a:defRPr/>
            </a:pPr>
            <a:r>
              <a:rPr lang="en-US" sz="2000" b="1" i="0" u="none" strike="noStrike">
                <a:solidFill>
                  <a:srgbClr val="FFFFFF"/>
                </a:solidFill>
                <a:latin typeface="맑은 고딕"/>
                <a:ea typeface="맑은 고딕"/>
              </a:rPr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0"/>
            <a:ext cx="17335500" cy="981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76399" y="3187700"/>
            <a:ext cx="16154400" cy="5765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499800" lvl="0" indent="-499800" algn="l">
              <a:lnSpc>
                <a:spcPct val="130000"/>
              </a:lnSpc>
              <a:buClr>
                <a:srgbClr val="222A20"/>
              </a:buClr>
              <a:buSzPct val="50000"/>
              <a:buFont typeface="한컴산뜻돋움"/>
              <a:buChar char="●"/>
              <a:defRPr/>
            </a:pP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온라인 홍보</a:t>
            </a:r>
          </a:p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    : </a:t>
            </a:r>
            <a:r>
              <a:rPr lang="en-US" altLang="ko-KR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SNS, </a:t>
            </a: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유튜브 등의 게시물 및 숏폼 콘텐츠를 통한 홍보</a:t>
            </a:r>
          </a:p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3500" b="1" i="0" u="none" strike="noStrike" spc="-300">
              <a:ln w="9525">
                <a:solidFill>
                  <a:schemeClr val="tx1">
                    <a:alpha val="0"/>
                  </a:schemeClr>
                </a:solidFill>
              </a:ln>
              <a:solidFill>
                <a:srgbClr val="222A2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marL="499800" lvl="0" indent="-499800" algn="l">
              <a:lnSpc>
                <a:spcPct val="130000"/>
              </a:lnSpc>
              <a:buClr>
                <a:srgbClr val="222A20"/>
              </a:buClr>
              <a:buSzPct val="50000"/>
              <a:buFont typeface="한컴산뜻돋움"/>
              <a:buChar char="●"/>
              <a:defRPr/>
            </a:pP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오프라인 홍보</a:t>
            </a:r>
          </a:p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    : 지역행사 및 캠페인을 통한 홍보</a:t>
            </a:r>
          </a:p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3500" b="1" i="0" u="none" strike="noStrike" spc="-300">
              <a:ln w="9525">
                <a:solidFill>
                  <a:schemeClr val="tx1">
                    <a:alpha val="0"/>
                  </a:schemeClr>
                </a:solidFill>
              </a:ln>
              <a:solidFill>
                <a:srgbClr val="222A2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marL="499800" lvl="0" indent="-499800" algn="l">
              <a:lnSpc>
                <a:spcPct val="130000"/>
              </a:lnSpc>
              <a:buClr>
                <a:srgbClr val="222A20"/>
              </a:buClr>
              <a:buSzPct val="50000"/>
              <a:buFont typeface="한컴산뜻돋움"/>
              <a:buChar char="●"/>
              <a:defRPr/>
            </a:pP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프로모션 마케팅</a:t>
            </a:r>
          </a:p>
          <a:p>
            <a:pPr lvl="0" algn="l">
              <a:lnSpc>
                <a:spcPct val="130000"/>
              </a:lnSpc>
              <a:defRPr/>
            </a:pP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    : </a:t>
            </a:r>
            <a:r>
              <a:rPr lang="ko-KR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포인트</a:t>
            </a:r>
            <a:r>
              <a:rPr 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 </a:t>
            </a:r>
            <a:r>
              <a:rPr lang="ko-KR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두</a:t>
            </a:r>
            <a:r>
              <a:rPr 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 </a:t>
            </a:r>
            <a:r>
              <a:rPr lang="ko-KR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배</a:t>
            </a:r>
            <a:r>
              <a:rPr 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 </a:t>
            </a:r>
            <a:r>
              <a:rPr lang="ko-KR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적립</a:t>
            </a:r>
            <a:r>
              <a:rPr 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lang="ko-KR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경품</a:t>
            </a:r>
            <a:r>
              <a:rPr 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 </a:t>
            </a: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이벤트 등을 통한 초기 사용자 유치 </a:t>
            </a:r>
          </a:p>
          <a:p>
            <a:pPr lvl="0" algn="l">
              <a:lnSpc>
                <a:spcPct val="99600"/>
              </a:lnSpc>
              <a:defRPr/>
            </a:pPr>
            <a:endParaRPr lang="ko-KR" altLang="en-US" sz="3500" b="1" i="0" u="none" strike="noStrike" spc="-300">
              <a:ln w="9525">
                <a:solidFill>
                  <a:schemeClr val="tx1">
                    <a:alpha val="0"/>
                  </a:schemeClr>
                </a:solidFill>
              </a:ln>
              <a:solidFill>
                <a:srgbClr val="222A20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pic>
        <p:nvPicPr>
          <p:cNvPr id="14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93800" y="1790700"/>
            <a:ext cx="648081" cy="648081"/>
          </a:xfrm>
          <a:prstGeom prst="rect">
            <a:avLst/>
          </a:prstGeom>
        </p:spPr>
      </p:pic>
      <p:sp>
        <p:nvSpPr>
          <p:cNvPr id="15" name="TextBox 11"/>
          <p:cNvSpPr txBox="1"/>
          <p:nvPr/>
        </p:nvSpPr>
        <p:spPr>
          <a:xfrm>
            <a:off x="2133600" y="1790700"/>
            <a:ext cx="52197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5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마케팅 및 홍보</a:t>
            </a:r>
            <a:endParaRPr lang="ko-KR" altLang="en-US" sz="3500" b="1" i="0" u="none" strike="noStrike" spc="-300"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16" name="TextBox 12"/>
          <p:cNvSpPr txBox="1"/>
          <p:nvPr/>
        </p:nvSpPr>
        <p:spPr>
          <a:xfrm>
            <a:off x="1371600" y="1937455"/>
            <a:ext cx="341488" cy="31044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166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3800" y="406400"/>
            <a:ext cx="9067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3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kumimoji="0" lang="ko-KR" alt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사업화 추진 전략 및 운영 계획</a:t>
            </a:r>
            <a:endParaRPr kumimoji="0" lang="ko-KR" altLang="en-US" sz="3100" b="1" i="0" u="none" strike="noStrike" kern="1200" cap="none" spc="-300" normalizeH="0" baseline="0">
              <a:solidFill>
                <a:srgbClr val="F1F1F3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0"/>
            <a:ext cx="17335500" cy="981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1658600" y="6896100"/>
            <a:ext cx="5029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i="0" u="none" strike="noStrike" spc="-100"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조사 기간 </a:t>
            </a:r>
            <a:r>
              <a:rPr lang="en-US" altLang="ko-KR" sz="2000" b="1" i="0" u="none" strike="noStrike" spc="-100"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:</a:t>
            </a:r>
            <a:r>
              <a:rPr lang="ko-KR" altLang="en-US" sz="2000" b="1" i="0" u="none" strike="noStrike" spc="-100"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 </a:t>
            </a:r>
            <a:r>
              <a:rPr lang="en-US" altLang="ko-KR" sz="2000" b="1" i="0" u="none" strike="noStrike" spc="-100"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2023.07.15</a:t>
            </a:r>
            <a:r>
              <a:rPr lang="ko-KR" altLang="en-US" sz="2000" b="1" i="0" u="none" strike="noStrike" spc="-100"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 </a:t>
            </a:r>
            <a:r>
              <a:rPr lang="en-US" altLang="ko-KR" sz="2000" b="1" i="0" u="none" strike="noStrike" spc="-100"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~</a:t>
            </a:r>
            <a:r>
              <a:rPr lang="ko-KR" altLang="en-US" sz="2000" b="1" i="0" u="none" strike="noStrike" spc="-100"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 </a:t>
            </a:r>
            <a:r>
              <a:rPr lang="en-US" altLang="ko-KR" sz="2000" b="1" i="0" u="none" strike="noStrike" spc="-100"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2024.07.15</a:t>
            </a:r>
          </a:p>
          <a:p>
            <a:pPr marL="0" lvl="0" indent="0" algn="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i="0" u="none" strike="noStrike" spc="-100"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출처 </a:t>
            </a:r>
            <a:r>
              <a:rPr lang="en-US" altLang="ko-KR" sz="2000" b="1" i="0" u="none" strike="noStrike" spc="-100"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:</a:t>
            </a:r>
            <a:r>
              <a:rPr lang="ko-KR" altLang="en-US" sz="2000" b="1" i="0" u="none" strike="noStrike" spc="-100"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 소방청 국가화재정보시스템</a:t>
            </a:r>
          </a:p>
        </p:txBody>
      </p:sp>
      <p:sp>
        <p:nvSpPr>
          <p:cNvPr id="4" name="TextBox 6"/>
          <p:cNvSpPr txBox="1"/>
          <p:nvPr/>
        </p:nvSpPr>
        <p:spPr>
          <a:xfrm>
            <a:off x="1193800" y="406400"/>
            <a:ext cx="9067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3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kumimoji="0" lang="ko-KR" alt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사업화 추진 전략 및 운영 계획</a:t>
            </a:r>
            <a:endParaRPr kumimoji="0" lang="ko-KR" altLang="en-US" sz="3100" b="1" i="0" u="none" strike="noStrike" kern="1200" cap="none" spc="-300" normalizeH="0" baseline="0">
              <a:solidFill>
                <a:srgbClr val="F1F1F3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371118"/>
              </p:ext>
            </p:extLst>
          </p:nvPr>
        </p:nvGraphicFramePr>
        <p:xfrm>
          <a:off x="1625601" y="3695699"/>
          <a:ext cx="15036794" cy="2895598"/>
        </p:xfrm>
        <a:graphic>
          <a:graphicData uri="http://schemas.openxmlformats.org/drawingml/2006/table">
            <a:tbl>
              <a:tblPr firstRow="1" bandRow="1"/>
              <a:tblGrid>
                <a:gridCol w="13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3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5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59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937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8783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286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365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 i="0" u="none" strike="noStrike" spc="-15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구분</a:t>
                      </a:r>
                      <a:endParaRPr sz="2000" b="1" i="0" u="none" strike="noStrike" spc="-15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 i="0" u="none" strike="noStrike" spc="-15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화재건수</a:t>
                      </a:r>
                      <a:endParaRPr sz="2000" b="1" i="0" u="none" strike="noStrike" spc="-15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 i="0" u="none" strike="noStrike" spc="-15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사망</a:t>
                      </a:r>
                      <a:endParaRPr sz="2000" b="1" i="0" u="none" strike="noStrike" spc="-15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 i="0" u="none" strike="noStrike" spc="-15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부상</a:t>
                      </a:r>
                      <a:endParaRPr sz="2000" b="1" i="0" u="none" strike="noStrike" spc="-15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 i="0" u="none" strike="noStrike" spc="-15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인명피해</a:t>
                      </a:r>
                      <a:r>
                        <a:rPr sz="2000" b="1" i="0" u="none" strike="noStrike" spc="-1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계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 i="0" u="none" strike="noStrike" spc="-15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부동산피해</a:t>
                      </a:r>
                      <a:r>
                        <a:rPr sz="2000" b="1" i="0" u="none" strike="noStrike" spc="-1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sz="2000" b="1" i="0" u="none" strike="noStrike" spc="-15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천원</a:t>
                      </a:r>
                      <a:r>
                        <a:rPr sz="2000" b="1" i="0" u="none" strike="noStrike" spc="-1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)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 i="0" u="none" strike="noStrike" spc="-15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동산피해</a:t>
                      </a:r>
                      <a:r>
                        <a:rPr sz="2000" b="1" i="0" u="none" strike="noStrike" spc="-1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sz="2000" b="1" i="0" u="none" strike="noStrike" spc="-15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천원</a:t>
                      </a:r>
                      <a:r>
                        <a:rPr sz="2000" b="1" i="0" u="none" strike="noStrike" spc="-1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)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 i="0" u="none" strike="noStrike" spc="-15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재산피해</a:t>
                      </a:r>
                      <a:r>
                        <a:rPr sz="2000" b="1" i="0" u="none" strike="noStrike" spc="-1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sz="2000" b="1" i="0" u="none" strike="noStrike" spc="-15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천원</a:t>
                      </a:r>
                      <a:r>
                        <a:rPr sz="2000" b="1" i="0" u="none" strike="noStrike" spc="-1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)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 i="0" u="none" strike="noStrike" spc="-15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재산피해</a:t>
                      </a:r>
                      <a:r>
                        <a:rPr sz="2000" b="1" i="0" u="none" strike="noStrike" spc="-1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/</a:t>
                      </a:r>
                      <a:r>
                        <a:rPr sz="2000" b="1" i="0" u="none" strike="noStrike" spc="-15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건당</a:t>
                      </a:r>
                      <a:r>
                        <a:rPr sz="2000" b="1" i="0" u="none" strike="noStrike" spc="-1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sz="2000" b="1" i="0" u="none" strike="noStrike" spc="-15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천원</a:t>
                      </a:r>
                      <a:r>
                        <a:rPr sz="2000" b="1" i="0" u="none" strike="noStrike" spc="-1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)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7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부산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450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8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9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172570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243247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415817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924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77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경남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324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3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3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295483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84670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380153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1173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77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울산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117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25803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57706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83509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714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77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합계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891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12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13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493856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385623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879479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2811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0"/>
            <a:ext cx="17335500" cy="981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362200" y="2746748"/>
            <a:ext cx="5159187" cy="301778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44000" y="3695700"/>
            <a:ext cx="6975637" cy="344043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1193800" y="406400"/>
            <a:ext cx="9067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3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kumimoji="0" lang="ko-KR" alt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사업화 추진 전략 및 운영 계획</a:t>
            </a:r>
            <a:endParaRPr kumimoji="0" lang="ko-KR" altLang="en-US" sz="3100" b="1" i="0" u="none" strike="noStrike" kern="1200" cap="none" spc="-300" normalizeH="0" baseline="0">
              <a:solidFill>
                <a:srgbClr val="F1F1F3"/>
              </a:solidFill>
              <a:latin typeface="맑은 고딕"/>
              <a:ea typeface="맑은 고딕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361751" y="6614010"/>
            <a:ext cx="5182048" cy="17298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0"/>
            <a:ext cx="17335500" cy="981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153400" y="5143500"/>
            <a:ext cx="1981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600" b="1">
                <a:ln w="9525">
                  <a:solidFill>
                    <a:schemeClr val="tx1">
                      <a:alpha val="0"/>
                    </a:schemeClr>
                  </a:solidFill>
                </a:ln>
                <a:latin typeface="맑은 고딕 Semilight"/>
                <a:ea typeface="맑은 고딕 Semilight"/>
                <a:cs typeface="맑은 고딕 Semilight"/>
              </a:rPr>
              <a:t>&gt;</a:t>
            </a:r>
            <a:endParaRPr lang="en-US" altLang="ko-KR" sz="9600" b="1">
              <a:latin typeface="맑은 고딕 Semilight"/>
              <a:ea typeface="맑은 고딕 Semilight"/>
              <a:cs typeface="맑은 고딕 Semiligh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71599" y="3376213"/>
            <a:ext cx="6629400" cy="776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4499"/>
              </a:lnSpc>
              <a:defRPr/>
            </a:pP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담배꽁초로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인한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피해</a:t>
            </a:r>
            <a:r>
              <a:rPr lang="ko-KR" alt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en-US" alt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(</a:t>
            </a:r>
            <a:r>
              <a:rPr lang="ko-KR" alt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원</a:t>
            </a:r>
            <a:r>
              <a:rPr lang="en-US" alt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)</a:t>
            </a:r>
            <a:endParaRPr lang="ko-KR" altLang="en-US" b="1" spc="-300">
              <a:ln w="9525">
                <a:solidFill>
                  <a:schemeClr val="tx1">
                    <a:alpha val="0"/>
                  </a:schemeClr>
                </a:solidFill>
              </a:ln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982200" y="3162300"/>
            <a:ext cx="7315200" cy="852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수거함</a:t>
            </a:r>
            <a:r>
              <a:rPr 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설치</a:t>
            </a:r>
            <a:r>
              <a:rPr lang="en-US" alt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alt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및 운영 </a:t>
            </a:r>
            <a:r>
              <a:rPr 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비용</a:t>
            </a:r>
            <a:r>
              <a:rPr lang="ko-KR" alt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en-US" alt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(</a:t>
            </a:r>
            <a:r>
              <a:rPr lang="ko-KR" altLang="en-US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원</a:t>
            </a:r>
            <a:r>
              <a:rPr lang="en-US" altLang="ko-KR" sz="40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)</a:t>
            </a:r>
          </a:p>
        </p:txBody>
      </p:sp>
      <p:sp>
        <p:nvSpPr>
          <p:cNvPr id="4" name="TextBox 6"/>
          <p:cNvSpPr txBox="1"/>
          <p:nvPr/>
        </p:nvSpPr>
        <p:spPr>
          <a:xfrm>
            <a:off x="1193800" y="406400"/>
            <a:ext cx="9067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3</a:t>
            </a:r>
            <a:r>
              <a:rPr kumimoji="0" 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kumimoji="0" lang="ko-KR" altLang="en-US" sz="31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1F1F3"/>
                </a:solidFill>
                <a:latin typeface="맑은 고딕"/>
                <a:ea typeface="맑은 고딕"/>
              </a:rPr>
              <a:t>사업화 추진 전략 및 운영 계획</a:t>
            </a:r>
            <a:endParaRPr kumimoji="0" lang="ko-KR" altLang="en-US" sz="3100" b="1" i="0" u="none" strike="noStrike" kern="1200" cap="none" spc="-300" normalizeH="0" baseline="0">
              <a:solidFill>
                <a:srgbClr val="F1F1F3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/>
        </p:nvGraphicFramePr>
        <p:xfrm>
          <a:off x="1524000" y="4519939"/>
          <a:ext cx="6324599" cy="2909559"/>
        </p:xfrm>
        <a:graphic>
          <a:graphicData uri="http://schemas.openxmlformats.org/drawingml/2006/table">
            <a:tbl>
              <a:tblPr firstRow="1" bandRow="1"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1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985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8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빗물받이 청소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8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약 6,000,000,000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985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8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화재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8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879,479,000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985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8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합계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8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약 6,879,479,000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/>
        </p:nvGraphicFramePr>
        <p:xfrm>
          <a:off x="10287000" y="4308157"/>
          <a:ext cx="6324599" cy="3502340"/>
        </p:xfrm>
        <a:graphic>
          <a:graphicData uri="http://schemas.openxmlformats.org/drawingml/2006/table">
            <a:tbl>
              <a:tblPr firstRow="1" bandRow="1"/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558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8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설치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8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406,000,000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58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8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포인트 지급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8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최대 1,825,000,000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558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8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유지보수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8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α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558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8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합계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8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약 2,231,000,000 + </a:t>
                      </a:r>
                      <a:r>
                        <a:rPr sz="2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α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12496800" y="8025765"/>
            <a:ext cx="2286000" cy="470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4499"/>
              </a:lnSpc>
              <a:defRPr/>
            </a:pPr>
            <a:r>
              <a:rPr lang="en-US" altLang="ko-KR" sz="2000" b="1" i="0" u="none" strike="noStrike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(2000</a:t>
            </a:r>
            <a:r>
              <a:rPr lang="ko-KR" altLang="en-US" sz="2000" b="1" i="0" u="none" strike="noStrike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대 기준</a:t>
            </a:r>
            <a:r>
              <a:rPr lang="en-US" altLang="ko-KR" sz="2000" b="1" i="0" u="none" strike="noStrike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)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-19050"/>
            <a:ext cx="17335500" cy="9817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43100" y="8801100"/>
            <a:ext cx="14414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13600" y="2260600"/>
            <a:ext cx="91313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43100" y="2260600"/>
            <a:ext cx="5372100" cy="60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943100" y="2260600"/>
            <a:ext cx="609600" cy="60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667000" y="3543300"/>
            <a:ext cx="6096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667000" y="4889500"/>
            <a:ext cx="609600" cy="60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667000" y="6286500"/>
            <a:ext cx="609600" cy="609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870200" y="2400300"/>
            <a:ext cx="45339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sz="28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rPr>
              <a:t>스마트</a:t>
            </a:r>
            <a:r>
              <a:rPr lang="ko-KR" altLang="en-US" sz="28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rPr>
              <a:t> 수거함의 이점</a:t>
            </a:r>
            <a:endParaRPr lang="ko-KR" altLang="en-US" sz="2800" b="1" i="0" u="none" strike="noStrike" spc="-300">
              <a:solidFill>
                <a:srgbClr val="FFFFFF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794000" y="3683000"/>
            <a:ext cx="381000" cy="304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66000"/>
              </a:lnSpc>
              <a:defRPr/>
            </a:pPr>
            <a:r>
              <a:rPr lang="en-US" sz="2000" b="1" i="0" u="none" strike="noStrike">
                <a:solidFill>
                  <a:srgbClr val="FFFFFF"/>
                </a:solidFill>
                <a:latin typeface="맑은 고딕"/>
                <a:ea typeface="맑은 고딕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81400" y="3606800"/>
            <a:ext cx="8636000" cy="431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환경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보호</a:t>
            </a:r>
            <a:r>
              <a:rPr lang="ko-KR" alt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endParaRPr lang="ko-KR" altLang="en-US" sz="3200" b="1" i="0" u="none" strike="noStrike" spc="-300"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781300" y="5016500"/>
            <a:ext cx="381000" cy="304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66000"/>
              </a:lnSpc>
              <a:defRPr/>
            </a:pPr>
            <a:r>
              <a:rPr lang="en-US" sz="2000" b="1" i="0" u="none" strike="noStrike">
                <a:solidFill>
                  <a:srgbClr val="FFFFFF"/>
                </a:solidFill>
                <a:latin typeface="맑은 고딕"/>
                <a:ea typeface="맑은 고딕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568700" y="4927600"/>
            <a:ext cx="11899900" cy="431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alt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시민들의 적극적인 참여로 인한 담배꽁초 무단투기 감소</a:t>
            </a:r>
            <a:endParaRPr lang="ko-KR" sz="3200" b="1" i="0" u="none" strike="noStrike" spc="-300">
              <a:ln w="9525">
                <a:solidFill>
                  <a:schemeClr val="tx1">
                    <a:alpha val="0"/>
                  </a:schemeClr>
                </a:solidFill>
              </a:ln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794000" y="6426200"/>
            <a:ext cx="381000" cy="304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66000"/>
              </a:lnSpc>
              <a:defRPr/>
            </a:pPr>
            <a:r>
              <a:rPr lang="en-US" sz="2000" b="1" i="0" u="none" strike="noStrike">
                <a:solidFill>
                  <a:srgbClr val="FFFFFF"/>
                </a:solidFill>
                <a:latin typeface="맑은 고딕"/>
                <a:ea typeface="맑은 고딕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581400" y="6350000"/>
            <a:ext cx="9271000" cy="431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담배꽁초로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인한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alt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화재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발생</a:t>
            </a:r>
            <a:r>
              <a:rPr lang="en-US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200" b="1" i="0" u="none" strike="noStrike" spc="-3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감소</a:t>
            </a:r>
            <a:endParaRPr lang="ko-KR" altLang="en-US" sz="3200" b="1" i="0" u="none" strike="noStrike" spc="-300">
              <a:ln w="9525">
                <a:solidFill>
                  <a:schemeClr val="tx1">
                    <a:alpha val="0"/>
                  </a:schemeClr>
                </a:solidFill>
              </a:ln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27" name="TextBox 6"/>
          <p:cNvSpPr txBox="1"/>
          <p:nvPr/>
        </p:nvSpPr>
        <p:spPr>
          <a:xfrm>
            <a:off x="1193800" y="406400"/>
            <a:ext cx="9067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3100" b="1" i="0" u="none" strike="noStrike" kern="1200" cap="none" spc="-300" normalizeH="0" baseline="0"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3100" b="1" i="0" u="none" strike="noStrike" kern="1200" cap="none" spc="-300" normalizeH="0" baseline="0">
                <a:solidFill>
                  <a:srgbClr val="F1F1F3"/>
                </a:solidFill>
                <a:latin typeface="맑은 고딕"/>
                <a:ea typeface="맑은 고딕"/>
              </a:rPr>
              <a:t>4</a:t>
            </a:r>
            <a:r>
              <a:rPr kumimoji="0" lang="en-US" sz="3100" b="1" i="0" u="none" strike="noStrike" kern="1200" cap="none" spc="-300" normalizeH="0" baseline="0"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kumimoji="0" lang="ko-KR" altLang="en-US" sz="3100" b="1" i="0" u="none" strike="noStrike" kern="1200" cap="none" spc="-300" normalizeH="0" baseline="0">
                <a:solidFill>
                  <a:srgbClr val="F1F1F3"/>
                </a:solidFill>
                <a:latin typeface="맑은 고딕"/>
                <a:ea typeface="맑은 고딕"/>
              </a:rPr>
              <a:t>기대 효과</a:t>
            </a:r>
          </a:p>
        </p:txBody>
      </p:sp>
      <p:pic>
        <p:nvPicPr>
          <p:cNvPr id="28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667000" y="7658100"/>
            <a:ext cx="609600" cy="609600"/>
          </a:xfrm>
          <a:prstGeom prst="rect">
            <a:avLst/>
          </a:prstGeom>
        </p:spPr>
      </p:pic>
      <p:sp>
        <p:nvSpPr>
          <p:cNvPr id="29" name="TextBox 25"/>
          <p:cNvSpPr txBox="1"/>
          <p:nvPr/>
        </p:nvSpPr>
        <p:spPr>
          <a:xfrm>
            <a:off x="2743200" y="7797800"/>
            <a:ext cx="381000" cy="304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166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04</a:t>
            </a:r>
            <a:endParaRPr kumimoji="0" lang="en-US" sz="2000" b="1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6"/>
          <p:cNvSpPr txBox="1"/>
          <p:nvPr/>
        </p:nvSpPr>
        <p:spPr>
          <a:xfrm>
            <a:off x="3530600" y="7721600"/>
            <a:ext cx="9271000" cy="431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12449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1" i="0" u="none" strike="noStrike" kern="1200" cap="none" spc="-300" normalizeH="0" baseline="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지역 경제 활성화</a:t>
            </a:r>
            <a:endParaRPr kumimoji="0" lang="ko-KR" altLang="en-US" sz="3200" b="1" i="0" u="none" strike="noStrike" kern="1200" cap="none" spc="-300" normalizeH="0" baseline="0">
              <a:solidFill>
                <a:srgbClr val="222A20"/>
              </a:solidFill>
              <a:latin typeface="맑은 고딕"/>
              <a:ea typeface="맑은 고딕"/>
              <a:cs typeface="맑은 고딕 Semi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601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44700" y="8966200"/>
            <a:ext cx="15316200" cy="1435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71800" y="8966200"/>
            <a:ext cx="15316200" cy="1435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143250" y="3835399"/>
            <a:ext cx="12001500" cy="1993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11200" b="1" i="0" u="none" strike="noStrike" spc="-1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222A20"/>
                </a:solidFill>
                <a:latin typeface="맑은 고딕"/>
                <a:ea typeface="맑은 고딕"/>
              </a:rPr>
              <a:t>감사합니다</a:t>
            </a:r>
            <a:endParaRPr lang="ko-KR" altLang="en-US" sz="11200" b="1" i="0" u="none" strike="noStrike" spc="-100">
              <a:solidFill>
                <a:srgbClr val="222A20"/>
              </a:solidFill>
              <a:latin typeface="맑은 고딕"/>
              <a:ea typeface="맑은 고딕"/>
            </a:endParaRPr>
          </a:p>
        </p:txBody>
      </p:sp>
      <p:pic>
        <p:nvPicPr>
          <p:cNvPr id="12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105400" y="5829300"/>
            <a:ext cx="8077200" cy="26613"/>
          </a:xfrm>
          <a:prstGeom prst="rect">
            <a:avLst/>
          </a:prstGeom>
        </p:spPr>
      </p:pic>
      <p:sp>
        <p:nvSpPr>
          <p:cNvPr id="13" name="TextBox 25"/>
          <p:cNvSpPr txBox="1"/>
          <p:nvPr/>
        </p:nvSpPr>
        <p:spPr>
          <a:xfrm>
            <a:off x="6438900" y="5981700"/>
            <a:ext cx="5410200" cy="60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1411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0" u="none" strike="noStrike" kern="1200" cap="none" spc="-150" normalizeH="0" baseline="0"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동아대학교 </a:t>
            </a:r>
            <a:r>
              <a:rPr kumimoji="0" lang="en-US" altLang="ko-KR" sz="2400" b="1" i="0" u="none" strike="noStrike" kern="1200" cap="none" spc="-150" normalizeH="0" baseline="0"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AI</a:t>
            </a:r>
            <a:r>
              <a:rPr kumimoji="0" lang="ko-KR" altLang="en-US" sz="2400" b="1" i="0" u="none" strike="noStrike" kern="1200" cap="none" spc="-150" normalizeH="0" baseline="0"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학과 </a:t>
            </a:r>
            <a:r>
              <a:rPr kumimoji="0" lang="en-US" altLang="ko-KR" sz="2400" b="1" i="0" u="none" strike="noStrike" kern="1200" cap="none" spc="-150" normalizeH="0" baseline="0"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3</a:t>
            </a:r>
            <a:r>
              <a:rPr kumimoji="0" lang="ko-KR" altLang="en-US" sz="2400" b="1" i="0" u="none" strike="noStrike" kern="1200" cap="none" spc="-150" normalizeH="0" baseline="0">
                <a:solidFill>
                  <a:srgbClr val="222A20"/>
                </a:solidFill>
                <a:latin typeface="맑은 고딕 Semilight"/>
                <a:ea typeface="맑은 고딕 Semilight"/>
                <a:cs typeface="맑은 고딕 Semilight"/>
              </a:rPr>
              <a:t>학년 유가은 신성준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0"/>
            <a:ext cx="17335500" cy="981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52600" y="2247900"/>
            <a:ext cx="6248400" cy="4686300"/>
          </a:xfrm>
          <a:prstGeom prst="rect">
            <a:avLst/>
          </a:prstGeom>
        </p:spPr>
      </p:pic>
      <p:sp>
        <p:nvSpPr>
          <p:cNvPr id="30" name="TextBox 12"/>
          <p:cNvSpPr txBox="1"/>
          <p:nvPr/>
        </p:nvSpPr>
        <p:spPr>
          <a:xfrm>
            <a:off x="2862262" y="7505700"/>
            <a:ext cx="13139738" cy="16891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500" b="1" i="0" u="none" strike="noStrike" kern="1200" cap="none" spc="-280" normalizeH="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화재 발생 건수가 증가함에 따라 인명</a:t>
            </a:r>
            <a:r>
              <a:rPr kumimoji="0" lang="en-US" altLang="ko-KR" sz="3500" b="1" i="0" u="none" strike="noStrike" kern="1200" cap="none" spc="-280" normalizeH="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,</a:t>
            </a:r>
            <a:r>
              <a:rPr kumimoji="0" lang="ko-KR" altLang="en-US" sz="3500" b="1" i="0" u="none" strike="noStrike" kern="1200" cap="none" spc="-280" normalizeH="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재산 피해 또한 늘어나고 있음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610600" y="2324100"/>
            <a:ext cx="7998172" cy="4648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93800" y="406400"/>
            <a:ext cx="9067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lang="en-US" altLang="ko-KR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1</a:t>
            </a: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lang="ko-KR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아이디어</a:t>
            </a: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 </a:t>
            </a:r>
            <a:r>
              <a:rPr lang="ko-KR" alt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기획</a:t>
            </a:r>
            <a:endParaRPr lang="ko-KR" sz="3100" b="1" i="0" u="none" strike="noStrike" spc="-300">
              <a:solidFill>
                <a:srgbClr val="F1F1F3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0"/>
            <a:ext cx="17335500" cy="981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sp>
        <p:nvSpPr>
          <p:cNvPr id="30" name="TextBox 12"/>
          <p:cNvSpPr txBox="1"/>
          <p:nvPr/>
        </p:nvSpPr>
        <p:spPr>
          <a:xfrm>
            <a:off x="2862262" y="7505700"/>
            <a:ext cx="12911138" cy="16891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500" b="1" i="0" u="none" strike="noStrike" kern="1200" cap="none" spc="-280" normalizeH="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화재 발생 주요 원인 중 담배꽁초로 인한 화재 발생률이 큰 비중을 차지</a:t>
            </a:r>
          </a:p>
        </p:txBody>
      </p:sp>
      <p:pic>
        <p:nvPicPr>
          <p:cNvPr id="33" name="그림 32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9753600" y="2705100"/>
            <a:ext cx="5638800" cy="44958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69720" y="2872601"/>
            <a:ext cx="7574280" cy="4541798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1193800" y="406400"/>
            <a:ext cx="9067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lang="en-US" altLang="ko-KR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1</a:t>
            </a: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lang="ko-KR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아이디어</a:t>
            </a: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 </a:t>
            </a:r>
            <a:r>
              <a:rPr lang="ko-KR" alt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기획</a:t>
            </a:r>
            <a:endParaRPr lang="ko-KR" sz="3100" b="1" i="0" u="none" strike="noStrike" spc="-300">
              <a:solidFill>
                <a:srgbClr val="F1F1F3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0"/>
            <a:ext cx="17335500" cy="981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93800" y="1790700"/>
            <a:ext cx="648081" cy="64808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57400" y="1790700"/>
            <a:ext cx="648081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5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담배꽁초로</a:t>
            </a:r>
            <a:r>
              <a:rPr lang="en-US" sz="35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5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인한</a:t>
            </a:r>
            <a:r>
              <a:rPr lang="en-US" sz="35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5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빗물받이</a:t>
            </a:r>
            <a:r>
              <a:rPr lang="en-US" sz="35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sz="3500" b="1" i="0" u="none" strike="noStrike" spc="-28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막힘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1600" y="1937455"/>
            <a:ext cx="341488" cy="310444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66000"/>
              </a:lnSpc>
              <a:defRPr/>
            </a:pPr>
            <a:r>
              <a:rPr lang="en-US" sz="2000" b="1" i="0" u="none" strike="noStrike">
                <a:solidFill>
                  <a:srgbClr val="FFFFFF"/>
                </a:solidFill>
                <a:latin typeface="맑은 고딕"/>
                <a:ea typeface="맑은 고딕"/>
              </a:rPr>
              <a:t>0</a:t>
            </a:r>
            <a:r>
              <a:rPr lang="en-US" altLang="ko-KR" sz="2000" b="1" i="0" u="none" strike="noStrike">
                <a:solidFill>
                  <a:srgbClr val="FFFFFF"/>
                </a:solidFill>
                <a:latin typeface="맑은 고딕"/>
                <a:ea typeface="맑은 고딕"/>
              </a:rPr>
              <a:t>2</a:t>
            </a:r>
          </a:p>
        </p:txBody>
      </p:sp>
      <p:pic>
        <p:nvPicPr>
          <p:cNvPr id="13" name="Picture 8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9144000" y="2781209"/>
            <a:ext cx="6870700" cy="6269496"/>
          </a:xfrm>
          <a:prstGeom prst="rect">
            <a:avLst/>
          </a:prstGeom>
        </p:spPr>
      </p:pic>
      <p:pic>
        <p:nvPicPr>
          <p:cNvPr id="14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133600" y="2823209"/>
            <a:ext cx="6480810" cy="6054090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1193800" y="406400"/>
            <a:ext cx="9067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lang="en-US" altLang="ko-KR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1</a:t>
            </a: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lang="ko-KR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아이디어</a:t>
            </a: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 </a:t>
            </a:r>
            <a:r>
              <a:rPr lang="ko-KR" alt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기획</a:t>
            </a:r>
            <a:endParaRPr lang="ko-KR" sz="3100" b="1" i="0" u="none" strike="noStrike" spc="-300">
              <a:solidFill>
                <a:srgbClr val="F1F1F3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0"/>
            <a:ext cx="17335500" cy="981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1193800" y="406400"/>
            <a:ext cx="9067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lang="en-US" altLang="ko-KR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1</a:t>
            </a: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lang="ko-KR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아이디어</a:t>
            </a: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 </a:t>
            </a:r>
            <a:r>
              <a:rPr lang="ko-KR" alt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기획</a:t>
            </a:r>
            <a:endParaRPr lang="ko-KR" sz="3100" b="1" i="0" u="none" strike="noStrike" spc="-300">
              <a:solidFill>
                <a:srgbClr val="F1F1F3"/>
              </a:solidFill>
              <a:latin typeface="맑은 고딕"/>
              <a:ea typeface="맑은 고딕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200650" y="2268173"/>
            <a:ext cx="7886700" cy="5161326"/>
          </a:xfrm>
          <a:prstGeom prst="rect">
            <a:avLst/>
          </a:prstGeom>
        </p:spPr>
      </p:pic>
      <p:sp>
        <p:nvSpPr>
          <p:cNvPr id="16" name="순서도: 대체 처리 15"/>
          <p:cNvSpPr/>
          <p:nvPr/>
        </p:nvSpPr>
        <p:spPr>
          <a:xfrm>
            <a:off x="11887200" y="2781300"/>
            <a:ext cx="2819400" cy="6019800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2"/>
          <p:cNvSpPr txBox="1"/>
          <p:nvPr/>
        </p:nvSpPr>
        <p:spPr>
          <a:xfrm>
            <a:off x="2862262" y="7505700"/>
            <a:ext cx="12911138" cy="16891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500" b="1" i="0" u="none" strike="noStrike" kern="1200" cap="none" spc="-280" normalizeH="0" baseline="0">
                <a:solidFill>
                  <a:srgbClr val="222A20"/>
                </a:solidFill>
                <a:latin typeface="맑은 고딕"/>
                <a:ea typeface="맑은 고딕"/>
                <a:cs typeface="맑은 고딕 Semilight"/>
              </a:rPr>
              <a:t>담배꽁초로 인한 빗물받이 막힘에 따른 청소 비용 부담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0"/>
            <a:ext cx="17335500" cy="981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99586" y="6286500"/>
            <a:ext cx="17288828" cy="175580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sz="4400" b="1" i="0" strike="noStrike" spc="-25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cs typeface="맑은 고딕 Semilight"/>
              </a:rPr>
              <a:t>단순한 환경오염 문제를 넘어서서,</a:t>
            </a:r>
            <a:r>
              <a:rPr lang="ko-KR" altLang="en-US" sz="4400" b="1" i="0" strike="noStrike" spc="-25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cs typeface="맑은 고딕 Semilight"/>
              </a:rPr>
              <a:t> </a:t>
            </a:r>
          </a:p>
          <a:p>
            <a:pPr algn="ctr">
              <a:lnSpc>
                <a:spcPct val="130000"/>
              </a:lnSpc>
              <a:defRPr/>
            </a:pPr>
            <a:r>
              <a:rPr sz="4400" b="1" i="0" strike="noStrike" spc="-25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cs typeface="맑은 고딕 Semilight"/>
              </a:rPr>
              <a:t>사람들의 생명과 재산에 직접적인 위험을 초래할 수 있는 중대한 문제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0" y="3176588"/>
            <a:ext cx="9144000" cy="823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sz="4800" b="1" i="0" strike="noStrike" spc="-25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cs typeface="맑은 고딕 Semilight"/>
              </a:rPr>
              <a:t>담배꽁초 무단투기</a:t>
            </a:r>
            <a:endParaRPr lang="ko-KR" altLang="en-US" sz="4800" b="1" spc="-250">
              <a:latin typeface="맑은 고딕"/>
              <a:ea typeface="맑은 고딕"/>
              <a:cs typeface="맑은 고딕 Semilight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rot="16200000" flipH="1">
            <a:off x="8534400" y="5143500"/>
            <a:ext cx="1219200" cy="0"/>
          </a:xfrm>
          <a:prstGeom prst="straightConnector1">
            <a:avLst/>
          </a:prstGeom>
          <a:ln w="127000" cap="rnd">
            <a:solidFill>
              <a:schemeClr val="dk1"/>
            </a:solidFill>
            <a:miter/>
            <a:headEnd w="sm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93800" y="406400"/>
            <a:ext cx="9067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lang="en-US" altLang="ko-KR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1</a:t>
            </a: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lang="ko-KR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아이디어</a:t>
            </a: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 </a:t>
            </a:r>
            <a:r>
              <a:rPr lang="ko-KR" alt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기획</a:t>
            </a:r>
            <a:endParaRPr lang="ko-KR" sz="3100" b="1" i="0" u="none" strike="noStrike" spc="-300">
              <a:solidFill>
                <a:srgbClr val="F1F1F3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0"/>
            <a:ext cx="17335500" cy="981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3779500" cy="1282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57600" y="4681835"/>
            <a:ext cx="11239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sz="5400" b="1" i="0" strike="noStrike" spc="-15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cs typeface="맑은 고딕 Semilight"/>
              </a:rPr>
              <a:t>AI 기술을 접목한 담배꽁초 </a:t>
            </a:r>
            <a:r>
              <a:rPr lang="ko-KR" altLang="en-US" sz="5400" b="1" i="0" strike="noStrike" spc="-15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cs typeface="맑은 고딕 Semilight"/>
              </a:rPr>
              <a:t>수거함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93800" y="406400"/>
            <a:ext cx="9067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0</a:t>
            </a:r>
            <a:r>
              <a:rPr lang="en-US" altLang="ko-KR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1</a:t>
            </a: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. </a:t>
            </a:r>
            <a:r>
              <a:rPr lang="ko-KR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아이디어</a:t>
            </a:r>
            <a:r>
              <a:rPr 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 </a:t>
            </a:r>
            <a:r>
              <a:rPr lang="ko-KR" altLang="en-US" sz="3100" b="1" i="0" u="none" strike="noStrike" spc="-300">
                <a:solidFill>
                  <a:srgbClr val="F1F1F3"/>
                </a:solidFill>
                <a:latin typeface="맑은 고딕"/>
                <a:ea typeface="맑은 고딕"/>
              </a:rPr>
              <a:t>기획</a:t>
            </a:r>
            <a:endParaRPr lang="ko-KR" sz="3100" b="1" i="0" u="none" strike="noStrike" spc="-300">
              <a:solidFill>
                <a:srgbClr val="F1F1F3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907</Words>
  <Application>Microsoft Office PowerPoint</Application>
  <PresentationFormat>사용자 지정</PresentationFormat>
  <Paragraphs>224</Paragraphs>
  <Slides>35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맑은 고딕 Semilight</vt:lpstr>
      <vt:lpstr>맑은 고딕</vt:lpstr>
      <vt:lpstr>Arial</vt:lpstr>
      <vt:lpstr>Calibri</vt:lpstr>
      <vt:lpstr>한컴산뜻돋움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신성준</cp:lastModifiedBy>
  <cp:revision>110</cp:revision>
  <dcterms:created xsi:type="dcterms:W3CDTF">2006-08-16T00:00:00Z</dcterms:created>
  <dcterms:modified xsi:type="dcterms:W3CDTF">2024-07-17T03:29:07Z</dcterms:modified>
  <cp:version/>
</cp:coreProperties>
</file>